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54" r:id="rId1"/>
  </p:sldMasterIdLst>
  <p:notesMasterIdLst>
    <p:notesMasterId r:id="rId29"/>
  </p:notesMasterIdLst>
  <p:handoutMasterIdLst>
    <p:handoutMasterId r:id="rId30"/>
  </p:handoutMasterIdLst>
  <p:sldIdLst>
    <p:sldId id="276" r:id="rId2"/>
    <p:sldId id="280" r:id="rId3"/>
    <p:sldId id="257" r:id="rId4"/>
    <p:sldId id="258" r:id="rId5"/>
    <p:sldId id="259" r:id="rId6"/>
    <p:sldId id="282" r:id="rId7"/>
    <p:sldId id="277" r:id="rId8"/>
    <p:sldId id="278" r:id="rId9"/>
    <p:sldId id="285" r:id="rId10"/>
    <p:sldId id="286" r:id="rId11"/>
    <p:sldId id="262" r:id="rId12"/>
    <p:sldId id="279" r:id="rId13"/>
    <p:sldId id="283" r:id="rId14"/>
    <p:sldId id="265" r:id="rId15"/>
    <p:sldId id="266" r:id="rId16"/>
    <p:sldId id="267" r:id="rId17"/>
    <p:sldId id="268" r:id="rId18"/>
    <p:sldId id="284" r:id="rId19"/>
    <p:sldId id="269" r:id="rId20"/>
    <p:sldId id="270" r:id="rId21"/>
    <p:sldId id="271" r:id="rId22"/>
    <p:sldId id="272" r:id="rId23"/>
    <p:sldId id="275" r:id="rId24"/>
    <p:sldId id="273" r:id="rId25"/>
    <p:sldId id="281" r:id="rId26"/>
    <p:sldId id="287" r:id="rId27"/>
    <p:sldId id="288" r:id="rId28"/>
  </p:sldIdLst>
  <p:sldSz cx="9144000" cy="6858000" type="screen4x3"/>
  <p:notesSz cx="6858000" cy="9144000"/>
  <p:embeddedFontLst>
    <p:embeddedFont>
      <p:font typeface="Century Gothic" pitchFamily="34" charset="0"/>
      <p:regular r:id="rId31"/>
      <p:bold r:id="rId32"/>
      <p:italic r:id="rId33"/>
      <p:boldItalic r:id="rId34"/>
    </p:embeddedFont>
    <p:embeddedFont>
      <p:font typeface="Bebas" pitchFamily="2" charset="0"/>
      <p:regular r:id="rId35"/>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AFF"/>
    <a:srgbClr val="191919"/>
    <a:srgbClr val="007FAC"/>
    <a:srgbClr val="6B8CC4"/>
    <a:srgbClr val="11C1FF"/>
    <a:srgbClr val="0094C8"/>
    <a:srgbClr val="3B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6298" autoAdjust="0"/>
    <p:restoredTop sz="62957" autoAdjust="0"/>
  </p:normalViewPr>
  <p:slideViewPr>
    <p:cSldViewPr snapToGrid="0">
      <p:cViewPr>
        <p:scale>
          <a:sx n="50" d="100"/>
          <a:sy n="50" d="100"/>
        </p:scale>
        <p:origin x="-708" y="-72"/>
      </p:cViewPr>
      <p:guideLst>
        <p:guide orient="horz" pos="2160"/>
        <p:guide pos="2880"/>
      </p:guideLst>
    </p:cSldViewPr>
  </p:slideViewPr>
  <p:notesTextViewPr>
    <p:cViewPr>
      <p:scale>
        <a:sx n="1" d="1"/>
        <a:sy n="1" d="1"/>
      </p:scale>
      <p:origin x="0" y="0"/>
    </p:cViewPr>
  </p:notesTextViewPr>
  <p:notesViewPr>
    <p:cSldViewPr snapToGrid="0">
      <p:cViewPr varScale="1">
        <p:scale>
          <a:sx n="51" d="100"/>
          <a:sy n="51" d="100"/>
        </p:scale>
        <p:origin x="-140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7A11E1-03CF-48CE-8E57-67B657F0033E}" type="doc">
      <dgm:prSet loTypeId="urn:microsoft.com/office/officeart/2005/8/layout/venn1" loCatId="relationship" qsTypeId="urn:microsoft.com/office/officeart/2005/8/quickstyle/simple1" qsCatId="simple" csTypeId="urn:microsoft.com/office/officeart/2005/8/colors/colorful4" csCatId="colorful" phldr="1"/>
      <dgm:spPr/>
    </dgm:pt>
    <dgm:pt modelId="{C2336912-7A03-4DF7-B04C-0E90E01FE2C7}">
      <dgm:prSet phldrT="[Text]" custT="1"/>
      <dgm:spPr/>
      <dgm:t>
        <a:bodyPr/>
        <a:lstStyle/>
        <a:p>
          <a:endParaRPr lang="en-US" sz="2500" dirty="0" smtClean="0">
            <a:solidFill>
              <a:schemeClr val="bg1">
                <a:lumMod val="85000"/>
              </a:schemeClr>
            </a:solidFill>
            <a:latin typeface="Century Gothic" pitchFamily="34" charset="0"/>
          </a:endParaRPr>
        </a:p>
      </dgm:t>
    </dgm:pt>
    <dgm:pt modelId="{ACEF2A43-C354-4716-8628-2A3F388E1591}" type="parTrans" cxnId="{F7E7CFD6-1D9C-432F-B07C-421E255A92B9}">
      <dgm:prSet/>
      <dgm:spPr/>
      <dgm:t>
        <a:bodyPr/>
        <a:lstStyle/>
        <a:p>
          <a:endParaRPr lang="en-US"/>
        </a:p>
      </dgm:t>
    </dgm:pt>
    <dgm:pt modelId="{AF7AED3C-AF62-421F-AEAF-0C11869B7583}" type="sibTrans" cxnId="{F7E7CFD6-1D9C-432F-B07C-421E255A92B9}">
      <dgm:prSet/>
      <dgm:spPr/>
      <dgm:t>
        <a:bodyPr/>
        <a:lstStyle/>
        <a:p>
          <a:endParaRPr lang="en-US"/>
        </a:p>
      </dgm:t>
    </dgm:pt>
    <dgm:pt modelId="{B747AADE-B8FF-4B0A-B207-3DBA7D379BD2}">
      <dgm:prSet phldrT="[Text]" custT="1"/>
      <dgm:spPr/>
      <dgm:t>
        <a:bodyPr/>
        <a:lstStyle/>
        <a:p>
          <a:r>
            <a:rPr lang="en-US" sz="2500" dirty="0" smtClean="0">
              <a:solidFill>
                <a:schemeClr val="bg1">
                  <a:lumMod val="85000"/>
                </a:schemeClr>
              </a:solidFill>
              <a:latin typeface="Century Gothic" pitchFamily="34" charset="0"/>
            </a:rPr>
            <a:t>Direct Ads</a:t>
          </a:r>
          <a:endParaRPr lang="en-US" sz="2500" dirty="0">
            <a:solidFill>
              <a:schemeClr val="bg1">
                <a:lumMod val="85000"/>
              </a:schemeClr>
            </a:solidFill>
            <a:latin typeface="Century Gothic" pitchFamily="34" charset="0"/>
          </a:endParaRPr>
        </a:p>
      </dgm:t>
    </dgm:pt>
    <dgm:pt modelId="{FEA66959-F5FF-4070-B8E1-88442E1DF201}" type="parTrans" cxnId="{E2DBAD90-74CB-414F-9A06-2BA71E941ADE}">
      <dgm:prSet/>
      <dgm:spPr/>
      <dgm:t>
        <a:bodyPr/>
        <a:lstStyle/>
        <a:p>
          <a:endParaRPr lang="en-US"/>
        </a:p>
      </dgm:t>
    </dgm:pt>
    <dgm:pt modelId="{C08B17D5-9380-42BD-B187-6290DB8F3D17}" type="sibTrans" cxnId="{E2DBAD90-74CB-414F-9A06-2BA71E941ADE}">
      <dgm:prSet/>
      <dgm:spPr/>
      <dgm:t>
        <a:bodyPr/>
        <a:lstStyle/>
        <a:p>
          <a:endParaRPr lang="en-US"/>
        </a:p>
      </dgm:t>
    </dgm:pt>
    <dgm:pt modelId="{E3920B12-68CA-461D-A70C-3D4CCEF0ED09}">
      <dgm:prSet phldrT="[Text]" custT="1"/>
      <dgm:spPr/>
      <dgm:t>
        <a:bodyPr/>
        <a:lstStyle/>
        <a:p>
          <a:endParaRPr lang="en-US" sz="2500" dirty="0">
            <a:solidFill>
              <a:schemeClr val="bg1">
                <a:lumMod val="95000"/>
              </a:schemeClr>
            </a:solidFill>
            <a:latin typeface="Century Gothic" pitchFamily="34" charset="0"/>
          </a:endParaRPr>
        </a:p>
      </dgm:t>
    </dgm:pt>
    <dgm:pt modelId="{A020B027-7270-417A-93D3-6AA049EB2E6F}" type="parTrans" cxnId="{03E8288E-D35A-45D5-AE6C-F576C67E2657}">
      <dgm:prSet/>
      <dgm:spPr/>
      <dgm:t>
        <a:bodyPr/>
        <a:lstStyle/>
        <a:p>
          <a:endParaRPr lang="en-US"/>
        </a:p>
      </dgm:t>
    </dgm:pt>
    <dgm:pt modelId="{F5DB0F39-606D-4BF7-91C4-57DBD54A73F0}" type="sibTrans" cxnId="{03E8288E-D35A-45D5-AE6C-F576C67E2657}">
      <dgm:prSet/>
      <dgm:spPr/>
      <dgm:t>
        <a:bodyPr/>
        <a:lstStyle/>
        <a:p>
          <a:endParaRPr lang="en-US"/>
        </a:p>
      </dgm:t>
    </dgm:pt>
    <dgm:pt modelId="{BDEE77B9-9EA3-4EAD-8E00-52E8F2E0E029}" type="pres">
      <dgm:prSet presAssocID="{A47A11E1-03CF-48CE-8E57-67B657F0033E}" presName="compositeShape" presStyleCnt="0">
        <dgm:presLayoutVars>
          <dgm:chMax val="7"/>
          <dgm:dir/>
          <dgm:resizeHandles val="exact"/>
        </dgm:presLayoutVars>
      </dgm:prSet>
      <dgm:spPr/>
    </dgm:pt>
    <dgm:pt modelId="{4AE5B25F-D93B-45E9-8B63-0D14EC3222DA}" type="pres">
      <dgm:prSet presAssocID="{C2336912-7A03-4DF7-B04C-0E90E01FE2C7}" presName="circ1" presStyleLbl="vennNode1" presStyleIdx="0" presStyleCnt="3"/>
      <dgm:spPr/>
      <dgm:t>
        <a:bodyPr/>
        <a:lstStyle/>
        <a:p>
          <a:endParaRPr lang="en-US"/>
        </a:p>
      </dgm:t>
    </dgm:pt>
    <dgm:pt modelId="{75104A07-C6F6-4E7B-9F62-F4B323A67744}" type="pres">
      <dgm:prSet presAssocID="{C2336912-7A03-4DF7-B04C-0E90E01FE2C7}" presName="circ1Tx" presStyleLbl="revTx" presStyleIdx="0" presStyleCnt="0">
        <dgm:presLayoutVars>
          <dgm:chMax val="0"/>
          <dgm:chPref val="0"/>
          <dgm:bulletEnabled val="1"/>
        </dgm:presLayoutVars>
      </dgm:prSet>
      <dgm:spPr/>
      <dgm:t>
        <a:bodyPr/>
        <a:lstStyle/>
        <a:p>
          <a:endParaRPr lang="en-US"/>
        </a:p>
      </dgm:t>
    </dgm:pt>
    <dgm:pt modelId="{2475F8B2-4235-455D-89BE-C6D4B7368B9B}" type="pres">
      <dgm:prSet presAssocID="{B747AADE-B8FF-4B0A-B207-3DBA7D379BD2}" presName="circ2" presStyleLbl="vennNode1" presStyleIdx="1" presStyleCnt="3"/>
      <dgm:spPr/>
      <dgm:t>
        <a:bodyPr/>
        <a:lstStyle/>
        <a:p>
          <a:endParaRPr lang="en-US"/>
        </a:p>
      </dgm:t>
    </dgm:pt>
    <dgm:pt modelId="{D5798827-CA13-4549-9C4F-BFE76F84CAB9}" type="pres">
      <dgm:prSet presAssocID="{B747AADE-B8FF-4B0A-B207-3DBA7D379BD2}" presName="circ2Tx" presStyleLbl="revTx" presStyleIdx="0" presStyleCnt="0">
        <dgm:presLayoutVars>
          <dgm:chMax val="0"/>
          <dgm:chPref val="0"/>
          <dgm:bulletEnabled val="1"/>
        </dgm:presLayoutVars>
      </dgm:prSet>
      <dgm:spPr/>
      <dgm:t>
        <a:bodyPr/>
        <a:lstStyle/>
        <a:p>
          <a:endParaRPr lang="en-US"/>
        </a:p>
      </dgm:t>
    </dgm:pt>
    <dgm:pt modelId="{67FCE9B8-A687-476D-8AD7-A38F0C8EBBA7}" type="pres">
      <dgm:prSet presAssocID="{E3920B12-68CA-461D-A70C-3D4CCEF0ED09}" presName="circ3" presStyleLbl="vennNode1" presStyleIdx="2" presStyleCnt="3"/>
      <dgm:spPr/>
      <dgm:t>
        <a:bodyPr/>
        <a:lstStyle/>
        <a:p>
          <a:endParaRPr lang="en-US"/>
        </a:p>
      </dgm:t>
    </dgm:pt>
    <dgm:pt modelId="{C6673A84-970E-43B1-83BF-85449EC68089}" type="pres">
      <dgm:prSet presAssocID="{E3920B12-68CA-461D-A70C-3D4CCEF0ED09}" presName="circ3Tx" presStyleLbl="revTx" presStyleIdx="0" presStyleCnt="0">
        <dgm:presLayoutVars>
          <dgm:chMax val="0"/>
          <dgm:chPref val="0"/>
          <dgm:bulletEnabled val="1"/>
        </dgm:presLayoutVars>
      </dgm:prSet>
      <dgm:spPr/>
      <dgm:t>
        <a:bodyPr/>
        <a:lstStyle/>
        <a:p>
          <a:endParaRPr lang="en-US"/>
        </a:p>
      </dgm:t>
    </dgm:pt>
  </dgm:ptLst>
  <dgm:cxnLst>
    <dgm:cxn modelId="{7C869FF3-8457-4937-8DB6-369B1EE4D8A3}" type="presOf" srcId="{E3920B12-68CA-461D-A70C-3D4CCEF0ED09}" destId="{C6673A84-970E-43B1-83BF-85449EC68089}" srcOrd="1" destOrd="0" presId="urn:microsoft.com/office/officeart/2005/8/layout/venn1"/>
    <dgm:cxn modelId="{1186AA5A-69DF-4B87-AF1A-6406BC17CB37}" type="presOf" srcId="{C2336912-7A03-4DF7-B04C-0E90E01FE2C7}" destId="{75104A07-C6F6-4E7B-9F62-F4B323A67744}" srcOrd="1" destOrd="0" presId="urn:microsoft.com/office/officeart/2005/8/layout/venn1"/>
    <dgm:cxn modelId="{03E8288E-D35A-45D5-AE6C-F576C67E2657}" srcId="{A47A11E1-03CF-48CE-8E57-67B657F0033E}" destId="{E3920B12-68CA-461D-A70C-3D4CCEF0ED09}" srcOrd="2" destOrd="0" parTransId="{A020B027-7270-417A-93D3-6AA049EB2E6F}" sibTransId="{F5DB0F39-606D-4BF7-91C4-57DBD54A73F0}"/>
    <dgm:cxn modelId="{F7E7CFD6-1D9C-432F-B07C-421E255A92B9}" srcId="{A47A11E1-03CF-48CE-8E57-67B657F0033E}" destId="{C2336912-7A03-4DF7-B04C-0E90E01FE2C7}" srcOrd="0" destOrd="0" parTransId="{ACEF2A43-C354-4716-8628-2A3F388E1591}" sibTransId="{AF7AED3C-AF62-421F-AEAF-0C11869B7583}"/>
    <dgm:cxn modelId="{729E0973-28D4-4552-8192-BFF3057EEFE7}" type="presOf" srcId="{B747AADE-B8FF-4B0A-B207-3DBA7D379BD2}" destId="{2475F8B2-4235-455D-89BE-C6D4B7368B9B}" srcOrd="0" destOrd="0" presId="urn:microsoft.com/office/officeart/2005/8/layout/venn1"/>
    <dgm:cxn modelId="{0C99A119-43DB-45EF-B2B4-DCA791511751}" type="presOf" srcId="{B747AADE-B8FF-4B0A-B207-3DBA7D379BD2}" destId="{D5798827-CA13-4549-9C4F-BFE76F84CAB9}" srcOrd="1" destOrd="0" presId="urn:microsoft.com/office/officeart/2005/8/layout/venn1"/>
    <dgm:cxn modelId="{5175083A-A716-4FA8-BF99-31DBEE657557}" type="presOf" srcId="{C2336912-7A03-4DF7-B04C-0E90E01FE2C7}" destId="{4AE5B25F-D93B-45E9-8B63-0D14EC3222DA}" srcOrd="0" destOrd="0" presId="urn:microsoft.com/office/officeart/2005/8/layout/venn1"/>
    <dgm:cxn modelId="{E2DBAD90-74CB-414F-9A06-2BA71E941ADE}" srcId="{A47A11E1-03CF-48CE-8E57-67B657F0033E}" destId="{B747AADE-B8FF-4B0A-B207-3DBA7D379BD2}" srcOrd="1" destOrd="0" parTransId="{FEA66959-F5FF-4070-B8E1-88442E1DF201}" sibTransId="{C08B17D5-9380-42BD-B187-6290DB8F3D17}"/>
    <dgm:cxn modelId="{D084CF08-908E-444C-A688-0DB5A5F78575}" type="presOf" srcId="{A47A11E1-03CF-48CE-8E57-67B657F0033E}" destId="{BDEE77B9-9EA3-4EAD-8E00-52E8F2E0E029}" srcOrd="0" destOrd="0" presId="urn:microsoft.com/office/officeart/2005/8/layout/venn1"/>
    <dgm:cxn modelId="{FC60D8A1-33DF-4381-9CC6-51C6743F7A5F}" type="presOf" srcId="{E3920B12-68CA-461D-A70C-3D4CCEF0ED09}" destId="{67FCE9B8-A687-476D-8AD7-A38F0C8EBBA7}" srcOrd="0" destOrd="0" presId="urn:microsoft.com/office/officeart/2005/8/layout/venn1"/>
    <dgm:cxn modelId="{673E43BC-0542-411B-A381-53CCA51BAE41}" type="presParOf" srcId="{BDEE77B9-9EA3-4EAD-8E00-52E8F2E0E029}" destId="{4AE5B25F-D93B-45E9-8B63-0D14EC3222DA}" srcOrd="0" destOrd="0" presId="urn:microsoft.com/office/officeart/2005/8/layout/venn1"/>
    <dgm:cxn modelId="{F8C0DB4A-A2B9-45F2-8D5D-AC8A2FB6A808}" type="presParOf" srcId="{BDEE77B9-9EA3-4EAD-8E00-52E8F2E0E029}" destId="{75104A07-C6F6-4E7B-9F62-F4B323A67744}" srcOrd="1" destOrd="0" presId="urn:microsoft.com/office/officeart/2005/8/layout/venn1"/>
    <dgm:cxn modelId="{085D4216-CF8B-49DA-942B-8738F554353D}" type="presParOf" srcId="{BDEE77B9-9EA3-4EAD-8E00-52E8F2E0E029}" destId="{2475F8B2-4235-455D-89BE-C6D4B7368B9B}" srcOrd="2" destOrd="0" presId="urn:microsoft.com/office/officeart/2005/8/layout/venn1"/>
    <dgm:cxn modelId="{8EED4229-E572-4505-9036-63BA7878970A}" type="presParOf" srcId="{BDEE77B9-9EA3-4EAD-8E00-52E8F2E0E029}" destId="{D5798827-CA13-4549-9C4F-BFE76F84CAB9}" srcOrd="3" destOrd="0" presId="urn:microsoft.com/office/officeart/2005/8/layout/venn1"/>
    <dgm:cxn modelId="{1CAB5998-0EDE-4AC3-BC80-53FB9B7B9707}" type="presParOf" srcId="{BDEE77B9-9EA3-4EAD-8E00-52E8F2E0E029}" destId="{67FCE9B8-A687-476D-8AD7-A38F0C8EBBA7}" srcOrd="4" destOrd="0" presId="urn:microsoft.com/office/officeart/2005/8/layout/venn1"/>
    <dgm:cxn modelId="{3DA81EC9-73F2-4E0E-AA2B-AFD3E34C7030}" type="presParOf" srcId="{BDEE77B9-9EA3-4EAD-8E00-52E8F2E0E029}" destId="{C6673A84-970E-43B1-83BF-85449EC68089}"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5B25F-D93B-45E9-8B63-0D14EC3222DA}">
      <dsp:nvSpPr>
        <dsp:cNvPr id="0" name=""/>
        <dsp:cNvSpPr/>
      </dsp:nvSpPr>
      <dsp:spPr>
        <a:xfrm>
          <a:off x="1996439" y="62864"/>
          <a:ext cx="3017520" cy="3017520"/>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smtClean="0">
            <a:solidFill>
              <a:schemeClr val="bg1">
                <a:lumMod val="85000"/>
              </a:schemeClr>
            </a:solidFill>
            <a:latin typeface="Century Gothic" pitchFamily="34" charset="0"/>
          </a:endParaRPr>
        </a:p>
      </dsp:txBody>
      <dsp:txXfrm>
        <a:off x="2398776" y="590930"/>
        <a:ext cx="2212848" cy="1357884"/>
      </dsp:txXfrm>
    </dsp:sp>
    <dsp:sp modelId="{2475F8B2-4235-455D-89BE-C6D4B7368B9B}">
      <dsp:nvSpPr>
        <dsp:cNvPr id="0" name=""/>
        <dsp:cNvSpPr/>
      </dsp:nvSpPr>
      <dsp:spPr>
        <a:xfrm>
          <a:off x="3085261" y="1948814"/>
          <a:ext cx="3017520" cy="3017520"/>
        </a:xfrm>
        <a:prstGeom prst="ellipse">
          <a:avLst/>
        </a:prstGeom>
        <a:solidFill>
          <a:schemeClr val="accent4">
            <a:alpha val="50000"/>
            <a:hueOff val="1754092"/>
            <a:satOff val="4262"/>
            <a:lumOff val="6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kern="1200" dirty="0" smtClean="0">
              <a:solidFill>
                <a:schemeClr val="bg1">
                  <a:lumMod val="85000"/>
                </a:schemeClr>
              </a:solidFill>
              <a:latin typeface="Century Gothic" pitchFamily="34" charset="0"/>
            </a:rPr>
            <a:t>Direct Ads</a:t>
          </a:r>
          <a:endParaRPr lang="en-US" sz="2500" kern="1200" dirty="0">
            <a:solidFill>
              <a:schemeClr val="bg1">
                <a:lumMod val="85000"/>
              </a:schemeClr>
            </a:solidFill>
            <a:latin typeface="Century Gothic" pitchFamily="34" charset="0"/>
          </a:endParaRPr>
        </a:p>
      </dsp:txBody>
      <dsp:txXfrm>
        <a:off x="4008120" y="2728340"/>
        <a:ext cx="1810512" cy="1659636"/>
      </dsp:txXfrm>
    </dsp:sp>
    <dsp:sp modelId="{67FCE9B8-A687-476D-8AD7-A38F0C8EBBA7}">
      <dsp:nvSpPr>
        <dsp:cNvPr id="0" name=""/>
        <dsp:cNvSpPr/>
      </dsp:nvSpPr>
      <dsp:spPr>
        <a:xfrm>
          <a:off x="907618" y="1948814"/>
          <a:ext cx="3017520" cy="3017520"/>
        </a:xfrm>
        <a:prstGeom prst="ellipse">
          <a:avLst/>
        </a:prstGeom>
        <a:solidFill>
          <a:schemeClr val="accent4">
            <a:alpha val="50000"/>
            <a:hueOff val="3508185"/>
            <a:satOff val="8525"/>
            <a:lumOff val="1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a:solidFill>
              <a:schemeClr val="bg1">
                <a:lumMod val="95000"/>
              </a:schemeClr>
            </a:solidFill>
            <a:latin typeface="Century Gothic" pitchFamily="34" charset="0"/>
          </a:endParaRPr>
        </a:p>
      </dsp:txBody>
      <dsp:txXfrm>
        <a:off x="1191767" y="2728340"/>
        <a:ext cx="1810512" cy="165963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8FAF0A-F149-4F91-B90B-8F827CA111C8}" type="datetimeFigureOut">
              <a:rPr lang="en-US" smtClean="0"/>
              <a:t>2/13/2013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E670F5-772E-4C85-B1D2-0B77F4563402}" type="slidenum">
              <a:rPr lang="en-US" smtClean="0"/>
              <a:t>‹#›</a:t>
            </a:fld>
            <a:endParaRPr lang="en-US"/>
          </a:p>
        </p:txBody>
      </p:sp>
    </p:spTree>
    <p:extLst>
      <p:ext uri="{BB962C8B-B14F-4D97-AF65-F5344CB8AC3E}">
        <p14:creationId xmlns:p14="http://schemas.microsoft.com/office/powerpoint/2010/main" val="9091351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229117269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kimi</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blayne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blayne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buNone/>
            </a:pPr>
            <a:r>
              <a:rPr lang="en" dirty="0" smtClean="0"/>
              <a:t>T</a:t>
            </a:r>
            <a:r>
              <a:rPr lang="en-US" dirty="0" smtClean="0"/>
              <a:t>h</a:t>
            </a:r>
            <a:r>
              <a:rPr lang="en" dirty="0" smtClean="0"/>
              <a:t>e</a:t>
            </a:r>
            <a:r>
              <a:rPr lang="en" baseline="0" dirty="0" smtClean="0"/>
              <a:t> first core functionality of localization is the connection between the merchant and the customer in t</a:t>
            </a:r>
            <a:r>
              <a:rPr lang="en-US" baseline="0" dirty="0" smtClean="0"/>
              <a:t>he</a:t>
            </a:r>
            <a:r>
              <a:rPr lang="en" baseline="0" dirty="0" smtClean="0"/>
              <a:t> store.  </a:t>
            </a:r>
          </a:p>
          <a:p>
            <a:pPr marL="0" indent="0">
              <a:buNone/>
            </a:pPr>
            <a:endParaRPr lang="en" baseline="0" dirty="0" smtClean="0"/>
          </a:p>
          <a:p>
            <a:pPr marL="0" indent="0">
              <a:buNone/>
            </a:pPr>
            <a:r>
              <a:rPr lang="en" baseline="0" dirty="0" smtClean="0"/>
              <a:t>When t</a:t>
            </a:r>
            <a:r>
              <a:rPr lang="en-US" baseline="0" dirty="0" smtClean="0"/>
              <a:t>he</a:t>
            </a:r>
            <a:r>
              <a:rPr lang="en" baseline="0" dirty="0" smtClean="0"/>
              <a:t> customer walks into the store, they are able to update their location, which happens as an HTTP Request to the web </a:t>
            </a:r>
            <a:r>
              <a:rPr lang="en" baseline="0" dirty="0" smtClean="0"/>
              <a:t>service, where information is sent as a JSON string.  </a:t>
            </a:r>
            <a:r>
              <a:rPr lang="en" baseline="0" dirty="0" smtClean="0"/>
              <a:t>Next, the merchant is notified of the customer in the store.  When a purchase is going to be made, the merchant can push a charge to t</a:t>
            </a:r>
            <a:r>
              <a:rPr lang="en-US" baseline="0" dirty="0" smtClean="0"/>
              <a:t>he</a:t>
            </a:r>
            <a:r>
              <a:rPr lang="en" baseline="0" dirty="0" smtClean="0"/>
              <a:t> customer.  This charge goes through the web service, updates the database, and the user is then notified of a new charge.  The customer can then approve or decline t</a:t>
            </a:r>
            <a:r>
              <a:rPr lang="en-US" baseline="0" dirty="0" smtClean="0"/>
              <a:t>he</a:t>
            </a:r>
            <a:r>
              <a:rPr lang="en" baseline="0" dirty="0" smtClean="0"/>
              <a:t> charge, depending on the situation, and this information is again sent to the web service, and the merchant can confirm that the charge has been made. </a:t>
            </a:r>
          </a:p>
          <a:p>
            <a:pPr marL="228600" indent="-228600">
              <a:buAutoNum type="arabicPeriod"/>
            </a:pPr>
            <a:endParaRPr lang="en" baseline="0" dirty="0" smtClean="0"/>
          </a:p>
          <a:p>
            <a:pPr marL="0" indent="0">
              <a:buNone/>
            </a:pPr>
            <a:r>
              <a:rPr lang="en" baseline="0" dirty="0" smtClean="0"/>
              <a:t>Google Cloud Messaging </a:t>
            </a:r>
          </a:p>
          <a:p>
            <a:pPr marL="0" indent="0">
              <a:buNone/>
            </a:pPr>
            <a:r>
              <a:rPr lang="en" baseline="0" dirty="0" smtClean="0"/>
              <a:t>Apple Push Notification S</a:t>
            </a:r>
            <a:r>
              <a:rPr lang="en-US" baseline="0" dirty="0" smtClean="0"/>
              <a:t>e</a:t>
            </a:r>
            <a:r>
              <a:rPr lang="en" baseline="0" dirty="0" smtClean="0"/>
              <a:t>rvice</a:t>
            </a:r>
            <a:endParaRPr lang="e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second key aspect of localization is the directed advertisements and coupons.  </a:t>
            </a:r>
            <a:endParaRPr lang="en" baseline="0" dirty="0" smtClean="0"/>
          </a:p>
          <a:p>
            <a:pPr>
              <a:buNone/>
            </a:pPr>
            <a:endParaRPr lang="en" baseline="0" dirty="0" smtClean="0"/>
          </a:p>
          <a:p>
            <a:pPr>
              <a:buNone/>
            </a:pPr>
            <a:r>
              <a:rPr lang="en-US" baseline="0" dirty="0" smtClean="0"/>
              <a:t>The customer’s location is periodically updated through an HTTP connection</a:t>
            </a:r>
            <a:r>
              <a:rPr lang="en" baseline="0" dirty="0" smtClean="0"/>
              <a:t>.  </a:t>
            </a:r>
            <a:r>
              <a:rPr lang="en-US" baseline="0" dirty="0" smtClean="0"/>
              <a:t>The web service then </a:t>
            </a:r>
            <a:r>
              <a:rPr lang="en" baseline="0" dirty="0" smtClean="0"/>
              <a:t>calculates nearby merchants that the user is subscribed to and relevant coupons and advertisements are sent to the user’s phone.  This increases the chance of users taking advantage of special offers that are being held at nearby stores.</a:t>
            </a:r>
            <a:endParaRPr lang="en" baseline="0"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dirty="0" smtClean="0">
                <a:solidFill>
                  <a:schemeClr val="dk1"/>
                </a:solidFill>
              </a:rPr>
              <a:t>This is an overview of the risks that we considered</a:t>
            </a:r>
            <a:r>
              <a:rPr lang="en" baseline="0" dirty="0" smtClean="0">
                <a:solidFill>
                  <a:schemeClr val="dk1"/>
                </a:solidFill>
              </a:rPr>
              <a:t> for our project.  </a:t>
            </a:r>
            <a:r>
              <a:rPr lang="en" dirty="0" smtClean="0">
                <a:solidFill>
                  <a:schemeClr val="dk1"/>
                </a:solidFill>
              </a:rPr>
              <a:t>One </a:t>
            </a:r>
            <a:r>
              <a:rPr lang="en" dirty="0" smtClean="0">
                <a:solidFill>
                  <a:schemeClr val="dk1"/>
                </a:solidFill>
              </a:rPr>
              <a:t>of the </a:t>
            </a:r>
            <a:r>
              <a:rPr lang="en" dirty="0" smtClean="0">
                <a:solidFill>
                  <a:schemeClr val="dk1"/>
                </a:solidFill>
              </a:rPr>
              <a:t>key </a:t>
            </a:r>
            <a:r>
              <a:rPr lang="en" dirty="0" smtClean="0">
                <a:solidFill>
                  <a:schemeClr val="dk1"/>
                </a:solidFill>
              </a:rPr>
              <a:t>risks for localization is that some users may disable the</a:t>
            </a:r>
            <a:r>
              <a:rPr lang="en" baseline="0" dirty="0" smtClean="0">
                <a:solidFill>
                  <a:schemeClr val="dk1"/>
                </a:solidFill>
              </a:rPr>
              <a:t> tracking of the phone on their privacy protection settings.  This would disable all localization features, in which users would need to manually update their location (I’m in this merchant button).</a:t>
            </a:r>
          </a:p>
          <a:p>
            <a:pPr lvl="0" rtl="0">
              <a:buNone/>
            </a:pPr>
            <a:endParaRPr lang="en" baseline="0" dirty="0" smtClean="0">
              <a:solidFill>
                <a:schemeClr val="dk1"/>
              </a:solidFill>
            </a:endParaRPr>
          </a:p>
          <a:p>
            <a:pPr lvl="0" rtl="0">
              <a:buNone/>
            </a:pPr>
            <a:r>
              <a:rPr lang="en" baseline="0" dirty="0" smtClean="0">
                <a:solidFill>
                  <a:schemeClr val="dk1"/>
                </a:solidFill>
              </a:rPr>
              <a:t>Another </a:t>
            </a:r>
            <a:r>
              <a:rPr lang="en" baseline="0" dirty="0" smtClean="0">
                <a:solidFill>
                  <a:schemeClr val="dk1"/>
                </a:solidFill>
              </a:rPr>
              <a:t>risk is inappropriate content </a:t>
            </a:r>
            <a:r>
              <a:rPr lang="en" baseline="0" dirty="0" smtClean="0">
                <a:solidFill>
                  <a:schemeClr val="dk1"/>
                </a:solidFill>
              </a:rPr>
              <a:t>of the advertisements.  We talked to our client, and we decided t</a:t>
            </a:r>
            <a:r>
              <a:rPr lang="en-US" baseline="0" dirty="0" smtClean="0">
                <a:solidFill>
                  <a:schemeClr val="dk1"/>
                </a:solidFill>
              </a:rPr>
              <a:t>ha</a:t>
            </a:r>
            <a:r>
              <a:rPr lang="en" baseline="0" dirty="0" smtClean="0">
                <a:solidFill>
                  <a:schemeClr val="dk1"/>
                </a:solidFill>
              </a:rPr>
              <a:t>t coupons and ads would first need to be pre-approved by t</a:t>
            </a:r>
            <a:r>
              <a:rPr lang="en-US" baseline="0" dirty="0" smtClean="0">
                <a:solidFill>
                  <a:schemeClr val="dk1"/>
                </a:solidFill>
              </a:rPr>
              <a:t>he</a:t>
            </a:r>
            <a:r>
              <a:rPr lang="en" baseline="0" dirty="0" smtClean="0">
                <a:solidFill>
                  <a:schemeClr val="dk1"/>
                </a:solidFill>
              </a:rPr>
              <a:t> MCM administrator before entering our system.</a:t>
            </a:r>
          </a:p>
          <a:p>
            <a:pPr lvl="0" rtl="0">
              <a:buNone/>
            </a:pPr>
            <a:endParaRPr lang="en" baseline="0" dirty="0" smtClean="0">
              <a:solidFill>
                <a:schemeClr val="dk1"/>
              </a:solidFill>
            </a:endParaRPr>
          </a:p>
          <a:p>
            <a:pPr lvl="0" rtl="0">
              <a:buNone/>
            </a:pPr>
            <a:r>
              <a:rPr lang="en" baseline="0" dirty="0" smtClean="0">
                <a:solidFill>
                  <a:schemeClr val="dk1"/>
                </a:solidFill>
              </a:rPr>
              <a:t>Another risk is not having cell service in t</a:t>
            </a:r>
            <a:r>
              <a:rPr lang="en-US" baseline="0" dirty="0" smtClean="0">
                <a:solidFill>
                  <a:schemeClr val="dk1"/>
                </a:solidFill>
              </a:rPr>
              <a:t>he</a:t>
            </a:r>
            <a:r>
              <a:rPr lang="en" baseline="0" dirty="0" smtClean="0">
                <a:solidFill>
                  <a:schemeClr val="dk1"/>
                </a:solidFill>
              </a:rPr>
              <a:t> store.  In this case, users would not be able to receive real-time updates to their coupons and ads. One mitigation stratey is to provide offline functionality to users, although they would not be able to use some of the localization features. </a:t>
            </a:r>
          </a:p>
          <a:p>
            <a:pPr lvl="0" rtl="0">
              <a:buNone/>
            </a:pPr>
            <a:endParaRPr lang="en" baseline="0" dirty="0" smtClean="0">
              <a:solidFill>
                <a:schemeClr val="dk1"/>
              </a:solidFill>
            </a:endParaRPr>
          </a:p>
          <a:p>
            <a:pPr lvl="0" rtl="0">
              <a:buNone/>
            </a:pPr>
            <a:r>
              <a:rPr lang="en" baseline="0" dirty="0" smtClean="0">
                <a:solidFill>
                  <a:schemeClr val="dk1"/>
                </a:solidFill>
              </a:rPr>
              <a:t>Geolocation services can be inaccurate.  This would impact the user location </a:t>
            </a:r>
            <a:r>
              <a:rPr lang="en" baseline="0" dirty="0" smtClean="0">
                <a:solidFill>
                  <a:schemeClr val="dk1"/>
                </a:solidFill>
              </a:rPr>
              <a:t>updates, </a:t>
            </a:r>
            <a:r>
              <a:rPr lang="en" baseline="0" dirty="0" smtClean="0">
                <a:solidFill>
                  <a:schemeClr val="dk1"/>
                </a:solidFill>
              </a:rPr>
              <a:t>and users may receive inaccurate information about a nearby merchant.  </a:t>
            </a:r>
            <a:r>
              <a:rPr lang="en-US" baseline="0" dirty="0" smtClean="0">
                <a:solidFill>
                  <a:schemeClr val="dk1"/>
                </a:solidFill>
              </a:rPr>
              <a:t>In this case, we </a:t>
            </a:r>
            <a:r>
              <a:rPr lang="en" baseline="0" dirty="0" smtClean="0">
                <a:solidFill>
                  <a:schemeClr val="dk1"/>
                </a:solidFill>
              </a:rPr>
              <a:t>may </a:t>
            </a:r>
            <a:r>
              <a:rPr lang="en" baseline="0" dirty="0" smtClean="0">
                <a:solidFill>
                  <a:schemeClr val="dk1"/>
                </a:solidFill>
              </a:rPr>
              <a:t>need to change between GPS and Network location services, as GPS is more accurate.</a:t>
            </a:r>
          </a:p>
          <a:p>
            <a:pPr lvl="0" rtl="0">
              <a:buNone/>
            </a:pPr>
            <a:endParaRPr lang="en" baseline="0" dirty="0" smtClean="0">
              <a:solidFill>
                <a:schemeClr val="dk1"/>
              </a:solidFill>
            </a:endParaRPr>
          </a:p>
          <a:p>
            <a:pPr lvl="0" rtl="0">
              <a:buNone/>
            </a:pPr>
            <a:r>
              <a:rPr lang="en" baseline="0" dirty="0" smtClean="0">
                <a:solidFill>
                  <a:schemeClr val="dk1"/>
                </a:solidFill>
              </a:rPr>
              <a:t>In the case of the MCM server failures, customers would not be able use any of the localization features.  To mitigate this risk, t</a:t>
            </a:r>
            <a:r>
              <a:rPr lang="en-US" baseline="0" dirty="0" smtClean="0">
                <a:solidFill>
                  <a:schemeClr val="dk1"/>
                </a:solidFill>
              </a:rPr>
              <a:t>he app would need offline functionality so they would at least be able to use coupons on their mobile devices. </a:t>
            </a:r>
            <a:endParaRPr lang="en" baseline="0" dirty="0" smtClean="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At</a:t>
            </a:r>
            <a:r>
              <a:rPr lang="en" baseline="0" dirty="0" smtClean="0"/>
              <a:t> th</a:t>
            </a:r>
            <a:r>
              <a:rPr lang="en-US" baseline="0" dirty="0" smtClean="0"/>
              <a:t>is</a:t>
            </a:r>
            <a:r>
              <a:rPr lang="en" baseline="0" dirty="0" smtClean="0"/>
              <a:t> moment, we have the apps connected to the webservice, and the basic skeleton to work on the localization features are completed.  One of the key localization features, of the merchant app interacting wi</a:t>
            </a:r>
            <a:r>
              <a:rPr lang="en-US" baseline="0" dirty="0" err="1" smtClean="0"/>
              <a:t>th</a:t>
            </a:r>
            <a:r>
              <a:rPr lang="en" baseline="0" dirty="0" smtClean="0"/>
              <a:t> the customer app, are completed, and we are now working on t</a:t>
            </a:r>
            <a:r>
              <a:rPr lang="en-US" baseline="0" dirty="0" smtClean="0"/>
              <a:t>he</a:t>
            </a:r>
            <a:r>
              <a:rPr lang="en" baseline="0" dirty="0" smtClean="0"/>
              <a:t> directed coupons and ads based on localization.  </a:t>
            </a:r>
          </a:p>
          <a:p>
            <a:pPr>
              <a:buNone/>
            </a:pPr>
            <a:r>
              <a:rPr lang="en" baseline="0" dirty="0" smtClean="0"/>
              <a:t>Because our client is requesting a proof of concept and prototypes of the localization features, documentation is very important for our client.  </a:t>
            </a:r>
            <a:endParaRPr lang="e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you can see from the Gantt chart, t</a:t>
            </a:r>
            <a:r>
              <a:rPr lang="en-US" baseline="0" dirty="0" smtClean="0"/>
              <a:t>he </a:t>
            </a:r>
            <a:r>
              <a:rPr lang="en-US" baseline="0" dirty="0" smtClean="0"/>
              <a:t>documentation and the testing phases overlap very much with the implementation phase. </a:t>
            </a:r>
            <a:r>
              <a:rPr lang="en" baseline="0" dirty="0" smtClean="0"/>
              <a:t>For documentation of the code itself, we are using Doxygen, and we are developing higher-level documentation throughout our implentation phase.  </a:t>
            </a:r>
            <a:endParaRPr lang="en" dirty="0" smtClean="0"/>
          </a:p>
          <a:p>
            <a:r>
              <a:rPr lang="en-US" baseline="0" dirty="0" smtClean="0"/>
              <a:t>For testing, we are doing simple component testing for all functions that we write, and we’re also going to perform integration testing as well as user testing </a:t>
            </a:r>
            <a:r>
              <a:rPr lang="en-US" baseline="0" dirty="0" smtClean="0"/>
              <a:t>during later phases. </a:t>
            </a:r>
            <a:endParaRPr lang="en-US" dirty="0" smtClean="0"/>
          </a:p>
        </p:txBody>
      </p:sp>
    </p:spTree>
    <p:extLst>
      <p:ext uri="{BB962C8B-B14F-4D97-AF65-F5344CB8AC3E}">
        <p14:creationId xmlns:p14="http://schemas.microsoft.com/office/powerpoint/2010/main" val="1773586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MCM localization project is going to combine the moneyless mobile transactions like PayPal and Square, with t</a:t>
            </a:r>
            <a:r>
              <a:rPr lang="en-US" baseline="0" dirty="0" smtClean="0"/>
              <a:t>he</a:t>
            </a:r>
            <a:r>
              <a:rPr lang="en" baseline="0" dirty="0" smtClean="0"/>
              <a:t> addition of direct advertisements and coupons using localization.  We currently have the skeleton of the database, both mobile apps, and the website.  The first component of localization of the merchant and customer interaction is completed, and we are currently working on direct advertisements as </a:t>
            </a:r>
            <a:r>
              <a:rPr lang="en" baseline="0" smtClean="0"/>
              <a:t>well </a:t>
            </a:r>
            <a:r>
              <a:rPr lang="en" baseline="0" smtClean="0"/>
              <a:t>as testing and thorough documentation.</a:t>
            </a:r>
            <a:endParaRPr lang="e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1026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kimi</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dirty="0" smtClean="0"/>
              <a:t>Connect merchant and customer so the merchant can charge the customer.</a:t>
            </a:r>
          </a:p>
          <a:p>
            <a:pPr lvl="0" rtl="0">
              <a:buNone/>
            </a:pPr>
            <a:r>
              <a:rPr lang="en" dirty="0" smtClean="0"/>
              <a:t>Use previous transactions, demographics, and user location for targeted advertising.</a:t>
            </a:r>
          </a:p>
          <a:p>
            <a:pPr>
              <a:buNone/>
            </a:pPr>
            <a:endParaRPr lang="en-US" dirty="0" smtClean="0"/>
          </a:p>
          <a:p>
            <a:pPr>
              <a:buNone/>
            </a:pPr>
            <a:endParaRPr lang="en-US" dirty="0" smtClean="0"/>
          </a:p>
          <a:p>
            <a:pPr>
              <a:buNone/>
            </a:pPr>
            <a:r>
              <a:rPr lang="en-US" dirty="0" smtClean="0"/>
              <a:t>K</a:t>
            </a:r>
            <a:r>
              <a:rPr lang="en" dirty="0" smtClean="0"/>
              <a:t>imi</a:t>
            </a:r>
          </a:p>
          <a:p>
            <a:pPr>
              <a:buNone/>
            </a:pPr>
            <a:endParaRPr lang="en" dirty="0" smtClean="0"/>
          </a:p>
          <a:p>
            <a:pPr lvl="0" rtl="0">
              <a:buNone/>
            </a:pPr>
            <a:r>
              <a:rPr lang="en" dirty="0" smtClean="0"/>
              <a:t>Your vision: was it compelling, did it evoke confidence </a:t>
            </a:r>
          </a:p>
          <a:p>
            <a:pPr lvl="0" rtl="0">
              <a:buNone/>
            </a:pPr>
            <a:r>
              <a:rPr lang="en" dirty="0" smtClean="0"/>
              <a:t>and suggest creativity?  Did it get us motivated to listen to the rest of the talk?</a:t>
            </a:r>
          </a:p>
          <a:p>
            <a:endParaRPr lang="en" dirty="0" smtClean="0"/>
          </a:p>
          <a:p>
            <a:pPr lvl="0" rtl="0">
              <a:buNone/>
            </a:pPr>
            <a:r>
              <a:rPr lang="en" dirty="0" smtClean="0"/>
              <a:t>Your vision.  Should address precisely the problems you just </a:t>
            </a:r>
          </a:p>
          <a:p>
            <a:pPr lvl="0" rtl="0">
              <a:buNone/>
            </a:pPr>
            <a:r>
              <a:rPr lang="en" dirty="0" smtClean="0"/>
              <a:t>mentioned.  Grading: was it compelling, did it evoke confidence and suggest creativity?  </a:t>
            </a:r>
          </a:p>
          <a:p>
            <a:pPr lvl="0" rtl="0">
              <a:buNone/>
            </a:pPr>
            <a:r>
              <a:rPr lang="en" dirty="0" smtClean="0"/>
              <a:t>Did it get us motivated to listen to the rest of the talk?</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daren</a:t>
            </a:r>
            <a:endParaRPr lang="en-US" dirty="0"/>
          </a:p>
        </p:txBody>
      </p:sp>
    </p:spTree>
    <p:extLst>
      <p:ext uri="{BB962C8B-B14F-4D97-AF65-F5344CB8AC3E}">
        <p14:creationId xmlns:p14="http://schemas.microsoft.com/office/powerpoint/2010/main" val="322618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daren</a:t>
            </a:r>
            <a:endParaRPr lang="en-US" dirty="0"/>
          </a:p>
        </p:txBody>
      </p:sp>
    </p:spTree>
    <p:extLst>
      <p:ext uri="{BB962C8B-B14F-4D97-AF65-F5344CB8AC3E}">
        <p14:creationId xmlns:p14="http://schemas.microsoft.com/office/powerpoint/2010/main" val="3432794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daren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a:p>
        </p:txBody>
      </p:sp>
    </p:spTree>
    <p:extLst>
      <p:ext uri="{BB962C8B-B14F-4D97-AF65-F5344CB8AC3E}">
        <p14:creationId xmlns:p14="http://schemas.microsoft.com/office/powerpoint/2010/main" val="2949175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lvl="0" rtl="0">
              <a:buNone/>
            </a:pPr>
            <a:r>
              <a:rPr lang="en" dirty="0" smtClean="0"/>
              <a:t>Sketch out the architecture to show us how you're tackling </a:t>
            </a:r>
          </a:p>
          <a:p>
            <a:pPr lvl="0" rtl="0">
              <a:buNone/>
            </a:pPr>
            <a:r>
              <a:rPr lang="en" dirty="0" smtClean="0"/>
              <a:t>the problem; intro and briefly describe each main component of your system.</a:t>
            </a:r>
          </a:p>
          <a:p>
            <a:pPr>
              <a:buNone/>
            </a:pPr>
            <a:endParaRPr lang="e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a:buNone/>
            </a:pPr>
            <a:endParaRPr lang="en" dirty="0" smtClean="0"/>
          </a:p>
          <a:p>
            <a:pPr lvl="0" rtl="0">
              <a:buNone/>
            </a:pPr>
            <a:r>
              <a:rPr lang="en" dirty="0" smtClean="0"/>
              <a:t>Should be focal point of this presentation.  Review </a:t>
            </a:r>
          </a:p>
          <a:p>
            <a:pPr lvl="0" rtl="0">
              <a:buNone/>
            </a:pPr>
            <a:r>
              <a:rPr lang="en" dirty="0" smtClean="0"/>
              <a:t>progress implementing various parts of the architecture previewed above --- hopefully </a:t>
            </a:r>
          </a:p>
          <a:p>
            <a:pPr lvl="0" rtl="0">
              <a:buNone/>
            </a:pPr>
            <a:r>
              <a:rPr lang="en" dirty="0" smtClean="0"/>
              <a:t>more or less DONE at this point.  Give demos or screenshots where appropriate.  </a:t>
            </a:r>
          </a:p>
          <a:p>
            <a:pPr>
              <a:buNone/>
            </a:pPr>
            <a:endParaRPr lang="e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userDrawn="1">
  <p:cSld name="titl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1295400"/>
            <a:ext cx="7772400" cy="1546474"/>
          </a:xfrm>
          <a:prstGeom prst="rect">
            <a:avLst/>
          </a:prstGeom>
          <a:noFill/>
          <a:ln>
            <a:noFill/>
          </a:ln>
        </p:spPr>
        <p:txBody>
          <a:bodyPr lIns="91425" tIns="91425" rIns="91425" bIns="91425" anchor="b" anchorCtr="0"/>
          <a:lstStyle>
            <a:lvl1pPr marL="0" indent="304800" algn="r" rtl="0">
              <a:spcBef>
                <a:spcPts val="0"/>
              </a:spcBef>
              <a:buClr>
                <a:schemeClr val="dk1"/>
              </a:buClr>
              <a:buSzPct val="100000"/>
              <a:buFont typeface="Arial"/>
              <a:buNone/>
              <a:defRPr sz="6000" b="1" i="0" u="none" strike="noStrike" cap="none" baseline="0">
                <a:gradFill>
                  <a:gsLst>
                    <a:gs pos="0">
                      <a:schemeClr val="bg1"/>
                    </a:gs>
                    <a:gs pos="100000">
                      <a:schemeClr val="tx2"/>
                    </a:gs>
                  </a:gsLst>
                  <a:lin ang="5400000" scaled="0"/>
                </a:gradFill>
                <a:latin typeface="Bebas" pitchFamily="2" charset="0"/>
                <a:ea typeface="Bebas" pitchFamily="2" charset="0"/>
                <a:cs typeface="Arial"/>
                <a:sym typeface="Arial"/>
              </a:defRPr>
            </a:lvl1pPr>
            <a:lvl2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dirty="0"/>
          </a:p>
        </p:txBody>
      </p:sp>
      <p:sp>
        <p:nvSpPr>
          <p:cNvPr id="9" name="Shape 9"/>
          <p:cNvSpPr txBox="1">
            <a:spLocks noGrp="1"/>
          </p:cNvSpPr>
          <p:nvPr>
            <p:ph type="subTitle" idx="1"/>
          </p:nvPr>
        </p:nvSpPr>
        <p:spPr>
          <a:xfrm>
            <a:off x="685800" y="2895600"/>
            <a:ext cx="7772400" cy="1046317"/>
          </a:xfrm>
          <a:prstGeom prst="rect">
            <a:avLst/>
          </a:prstGeom>
          <a:noFill/>
          <a:ln>
            <a:noFill/>
          </a:ln>
        </p:spPr>
        <p:txBody>
          <a:bodyPr lIns="91425" tIns="91425" rIns="91425" bIns="91425" anchor="t" anchorCtr="0"/>
          <a:lstStyle>
            <a:lvl1pPr marL="0" indent="190500" algn="r" rtl="0">
              <a:lnSpc>
                <a:spcPct val="100000"/>
              </a:lnSpc>
              <a:spcBef>
                <a:spcPts val="0"/>
              </a:spcBef>
              <a:spcAft>
                <a:spcPts val="0"/>
              </a:spcAft>
              <a:buClr>
                <a:schemeClr val="dk2"/>
              </a:buClr>
              <a:buSzPct val="100000"/>
              <a:buFont typeface="Arial"/>
              <a:buNone/>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defRPr>
            </a:lvl1pPr>
            <a:lvl2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dirty="0"/>
          </a:p>
        </p:txBody>
      </p:sp>
      <p:sp>
        <p:nvSpPr>
          <p:cNvPr id="7" name="Shape 12"/>
          <p:cNvSpPr txBox="1">
            <a:spLocks noGrp="1"/>
          </p:cNvSpPr>
          <p:nvPr>
            <p:ph type="body" idx="10"/>
          </p:nvPr>
        </p:nvSpPr>
        <p:spPr>
          <a:xfrm>
            <a:off x="457200" y="5562600"/>
            <a:ext cx="8229600" cy="762000"/>
          </a:xfrm>
          <a:prstGeom prst="rect">
            <a:avLst/>
          </a:prstGeom>
          <a:noFill/>
          <a:ln>
            <a:noFill/>
          </a:ln>
        </p:spPr>
        <p:txBody>
          <a:bodyPr lIns="91425" tIns="91425" rIns="91425" bIns="91425" anchor="t" anchorCtr="0"/>
          <a:lstStyle>
            <a:lvl1pPr marL="0" indent="0" rtl="0">
              <a:buNone/>
              <a:defRPr b="0">
                <a:solidFill>
                  <a:schemeClr val="bg1">
                    <a:lumMod val="95000"/>
                  </a:schemeClr>
                </a:solidFill>
                <a:latin typeface="Century Gothic" pitchFamily="34" charset="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x" userDrawn="1">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6200" y="274637"/>
            <a:ext cx="8610600" cy="1143000"/>
          </a:xfrm>
          <a:prstGeom prst="rect">
            <a:avLst/>
          </a:prstGeom>
          <a:noFill/>
          <a:ln>
            <a:noFill/>
          </a:ln>
        </p:spPr>
        <p:txBody>
          <a:bodyPr lIns="91425" tIns="91425" rIns="91425" bIns="91425" anchor="b" anchorCtr="0"/>
          <a:lstStyle>
            <a:lvl1pPr algn="l" rtl="0">
              <a:spcBef>
                <a:spcPts val="0"/>
              </a:spcBef>
              <a:buSzPct val="100000"/>
              <a:buFont typeface="Arial"/>
              <a:buNone/>
              <a:defRPr sz="6000" b="1">
                <a:gradFill>
                  <a:gsLst>
                    <a:gs pos="0">
                      <a:srgbClr val="33CAFF"/>
                    </a:gs>
                    <a:gs pos="100000">
                      <a:srgbClr val="007FAC"/>
                    </a:gs>
                  </a:gsLst>
                  <a:lin ang="5400000" scaled="0"/>
                </a:gradFill>
                <a:latin typeface="Bebas" pitchFamily="2" charset="0"/>
                <a:ea typeface="Bebas" pitchFamily="2" charset="0"/>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2" name="Shape 12"/>
          <p:cNvSpPr txBox="1">
            <a:spLocks noGrp="1"/>
          </p:cNvSpPr>
          <p:nvPr>
            <p:ph type="body" idx="1" hasCustomPrompt="1"/>
          </p:nvPr>
        </p:nvSpPr>
        <p:spPr>
          <a:xfrm>
            <a:off x="457200" y="1676400"/>
            <a:ext cx="8229600" cy="4891374"/>
          </a:xfrm>
          <a:prstGeom prst="rect">
            <a:avLst/>
          </a:prstGeom>
          <a:noFill/>
          <a:ln>
            <a:noFill/>
          </a:ln>
        </p:spPr>
        <p:txBody>
          <a:bodyPr lIns="91425" tIns="91425" rIns="91425" bIns="91425" anchor="t" anchorCtr="0"/>
          <a:lstStyle>
            <a:lvl1pPr marL="342900" indent="-342900" rtl="0">
              <a:buClr>
                <a:schemeClr val="bg1">
                  <a:lumMod val="85000"/>
                </a:schemeClr>
              </a:buClr>
              <a:buSzPct val="140000"/>
              <a:buFont typeface="Arial" pitchFamily="34" charset="0"/>
              <a:buChar char="•"/>
              <a:defRPr>
                <a:solidFill>
                  <a:schemeClr val="bg1">
                    <a:lumMod val="85000"/>
                  </a:schemeClr>
                </a:solidFill>
                <a:latin typeface="Century Gothic" pitchFamily="34" charset="0"/>
              </a:defRPr>
            </a:lvl1pPr>
            <a:lvl2pPr marL="742950" indent="-285750" rtl="0">
              <a:buClr>
                <a:schemeClr val="bg1">
                  <a:lumMod val="75000"/>
                </a:schemeClr>
              </a:buClr>
              <a:buSzPct val="80000"/>
              <a:defRPr sz="2600">
                <a:solidFill>
                  <a:schemeClr val="bg1">
                    <a:lumMod val="75000"/>
                  </a:schemeClr>
                </a:solidFill>
                <a:latin typeface="Century Gothic" pitchFamily="34" charset="0"/>
              </a:defRPr>
            </a:lvl2pPr>
            <a:lvl3pPr marL="1143000" indent="-228600" rtl="0">
              <a:buClr>
                <a:schemeClr val="bg1">
                  <a:lumMod val="65000"/>
                </a:schemeClr>
              </a:buClr>
              <a:defRPr>
                <a:solidFill>
                  <a:schemeClr val="bg1">
                    <a:lumMod val="65000"/>
                  </a:schemeClr>
                </a:solidFill>
                <a:latin typeface="Century Gothic" pitchFamily="34" charset="0"/>
              </a:defRPr>
            </a:lvl3pPr>
            <a:lvl4pPr marL="1600200" indent="-228600" rtl="0">
              <a:defRPr/>
            </a:lvl4pPr>
            <a:lvl5pPr rtl="0">
              <a:defRPr sz="1800"/>
            </a:lvl5pPr>
            <a:lvl6pPr rtl="0">
              <a:defRPr sz="1800"/>
            </a:lvl6pPr>
            <a:lvl7pPr rtl="0">
              <a:defRPr sz="1800"/>
            </a:lvl7pPr>
            <a:lvl8pPr rtl="0">
              <a:defRPr sz="1800"/>
            </a:lvl8pPr>
            <a:lvl9pPr rtl="0">
              <a:defRPr sz="1800"/>
            </a:lvl9pPr>
          </a:lstStyle>
          <a:p>
            <a:r>
              <a:rPr lang="en-US" dirty="0" smtClean="0"/>
              <a:t>Line 1</a:t>
            </a:r>
          </a:p>
          <a:p>
            <a:pPr lvl="1"/>
            <a:r>
              <a:rPr lang="en-US" dirty="0" smtClean="0"/>
              <a:t>Line 2</a:t>
            </a:r>
          </a:p>
          <a:p>
            <a:pPr lvl="2"/>
            <a:r>
              <a:rPr lang="en-US" dirty="0" smtClean="0"/>
              <a:t>Line 3</a:t>
            </a:r>
            <a:endParaRPr dirty="0"/>
          </a:p>
        </p:txBody>
      </p:sp>
      <p:sp>
        <p:nvSpPr>
          <p:cNvPr id="8"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ColTx" type="twoColTx">
  <p:cSld name="twoColTx">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16" name="Shape 16"/>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1pPr>
            <a:lvl2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3pPr>
            <a:lvl4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4pPr>
            <a:lvl5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6pPr>
            <a:lvl7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7pPr>
            <a:lvl8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dirty="0"/>
          </a:p>
        </p:txBody>
      </p:sp>
      <p:sp>
        <p:nvSpPr>
          <p:cNvPr id="6" name="Shape 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marL="342900" indent="-342900" algn="l" rtl="0">
              <a:spcBef>
                <a:spcPts val="600"/>
              </a:spcBef>
              <a:buClr>
                <a:schemeClr val="dk1"/>
              </a:buClr>
              <a:buSzPct val="166666"/>
              <a:buFont typeface="Arial"/>
              <a:buChar char="•"/>
              <a:defRPr sz="3000" b="0" i="0" u="none" strike="noStrike" cap="none" baseline="0">
                <a:solidFill>
                  <a:schemeClr val="dk1"/>
                </a:solidFill>
                <a:latin typeface="Arial"/>
                <a:ea typeface="Arial"/>
                <a:cs typeface="Arial"/>
                <a:sym typeface="Arial"/>
              </a:defRPr>
            </a:lvl1pPr>
            <a:lvl2pPr marL="742950" indent="-285750"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marL="1143000" indent="-228600"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marL="16002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4pPr>
            <a:lvl5pPr marL="20574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marL="25146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marL="29718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7pPr>
            <a:lvl8pPr marL="34290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marL="38862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a:pPr>
            <a:r>
              <a:rPr kumimoji="0" lang="en-US" sz="3000" b="0" i="0" u="none" strike="noStrike" kern="0" cap="none" spc="0" normalizeH="0" baseline="0" noProof="0" dirty="0" smtClean="0">
                <a:ln>
                  <a:noFill/>
                </a:ln>
                <a:solidFill>
                  <a:srgbClr val="000000"/>
                </a:solidFill>
                <a:effectLst/>
                <a:uLnTx/>
                <a:uFillTx/>
                <a:latin typeface="Arial"/>
                <a:cs typeface="Arial"/>
                <a:sym typeface="Arial"/>
                <a:rtl val="0"/>
              </a:rPr>
              <a:t>Line 1</a:t>
            </a:r>
          </a:p>
          <a:p>
            <a:pPr marL="742950" marR="0" lvl="1"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2</a:t>
            </a:r>
          </a:p>
          <a:p>
            <a:pPr marL="1143000" marR="0" lvl="2"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3</a:t>
            </a:r>
          </a:p>
          <a:p>
            <a:endParaRPr dirty="0"/>
          </a:p>
        </p:txBody>
      </p:sp>
      <p:sp>
        <p:nvSpPr>
          <p:cNvPr id="7" name="Right Triangle 6"/>
          <p:cNvSpPr/>
          <p:nvPr userDrawn="1"/>
        </p:nvSpPr>
        <p:spPr>
          <a:xfrm rot="10800000">
            <a:off x="8305800" y="-2"/>
            <a:ext cx="838200" cy="838202"/>
          </a:xfrm>
          <a:prstGeom prst="rtTriangl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iming>
    <p:tnLst>
      <p:par>
        <p:cTn id="1" dur="indefinite" restart="never" nodeType="tmRoot"/>
      </p:par>
    </p:tnLst>
  </p:timing>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gradFill>
            <a:gsLst>
              <a:gs pos="0">
                <a:srgbClr val="00B0F0"/>
              </a:gs>
              <a:gs pos="100000">
                <a:srgbClr val="007FAC"/>
              </a:gs>
            </a:gsLst>
            <a:lin ang="5400000" scaled="0"/>
          </a:gra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sz="1400" b="0" i="0" u="none" strike="noStrike" cap="none" baseline="0">
          <a:solidFill>
            <a:schemeClr val="bg1"/>
          </a:solidFill>
          <a:latin typeface="Arial"/>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sz="1400" b="0" i="0" u="none" strike="noStrike" cap="none" baseline="0">
          <a:solidFill>
            <a:srgbClr val="000000"/>
          </a:solidFill>
          <a:latin typeface="Arial"/>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3.wdp"/><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microsoft.com/office/2007/relationships/hdphoto" Target="../media/hdphoto2.wdp"/><Relationship Id="rId5" Type="http://schemas.openxmlformats.org/officeDocument/2006/relationships/diagramQuickStyle" Target="../diagrams/quickStyle1.xml"/><Relationship Id="rId10" Type="http://schemas.openxmlformats.org/officeDocument/2006/relationships/image" Target="../media/image4.png"/><Relationship Id="rId4" Type="http://schemas.openxmlformats.org/officeDocument/2006/relationships/diagramLayout" Target="../diagrams/layout1.xml"/><Relationship Id="rId9" Type="http://schemas.microsoft.com/office/2007/relationships/hdphoto" Target="../media/hdphoto1.wdp"/><Relationship Id="rId1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5400"/>
            <a:ext cx="8001000" cy="1546474"/>
          </a:xfrm>
        </p:spPr>
        <p:txBody>
          <a:bodyPr/>
          <a:lstStyle/>
          <a:p>
            <a:r>
              <a:rPr lang="en-US" dirty="0" smtClean="0"/>
              <a:t>Design   review   1</a:t>
            </a:r>
            <a:endParaRPr lang="en-US" dirty="0"/>
          </a:p>
        </p:txBody>
      </p:sp>
      <p:sp>
        <p:nvSpPr>
          <p:cNvPr id="3" name="Subtitle 2"/>
          <p:cNvSpPr>
            <a:spLocks noGrp="1"/>
          </p:cNvSpPr>
          <p:nvPr>
            <p:ph type="subTitle" idx="1"/>
          </p:nvPr>
        </p:nvSpPr>
        <p:spPr>
          <a:xfrm>
            <a:off x="152400" y="2743200"/>
            <a:ext cx="8610600" cy="1600200"/>
          </a:xfrm>
        </p:spPr>
        <p:txBody>
          <a:bodyPr/>
          <a:lstStyle/>
          <a:p>
            <a:r>
              <a:rPr lang="en-US" sz="8200" dirty="0" smtClean="0"/>
              <a:t>MCM   localization</a:t>
            </a:r>
            <a:endParaRPr lang="en-US" sz="8200" dirty="0"/>
          </a:p>
        </p:txBody>
      </p:sp>
      <p:sp>
        <p:nvSpPr>
          <p:cNvPr id="4" name="Text Placeholder 3"/>
          <p:cNvSpPr>
            <a:spLocks noGrp="1"/>
          </p:cNvSpPr>
          <p:nvPr>
            <p:ph type="body" idx="10"/>
          </p:nvPr>
        </p:nvSpPr>
        <p:spPr>
          <a:xfrm>
            <a:off x="2362200" y="4114800"/>
            <a:ext cx="6324600" cy="1752600"/>
          </a:xfrm>
        </p:spPr>
        <p:txBody>
          <a:bodyPr/>
          <a:lstStyle/>
          <a:p>
            <a:pPr algn="r">
              <a:spcBef>
                <a:spcPts val="0"/>
              </a:spcBef>
            </a:pPr>
            <a:r>
              <a:rPr lang="en" sz="2600" dirty="0" smtClean="0"/>
              <a:t>February 14, 2013</a:t>
            </a:r>
          </a:p>
          <a:p>
            <a:pPr algn="r">
              <a:spcBef>
                <a:spcPts val="0"/>
              </a:spcBef>
            </a:pPr>
            <a:endParaRPr lang="en" sz="2600" dirty="0" smtClean="0"/>
          </a:p>
          <a:p>
            <a:pPr algn="r">
              <a:spcBef>
                <a:spcPts val="0"/>
              </a:spcBef>
            </a:pPr>
            <a:r>
              <a:rPr lang="en" sz="2600" b="1" dirty="0" smtClean="0"/>
              <a:t>Team Panda</a:t>
            </a:r>
            <a:endParaRPr lang="en" sz="2600" b="1" dirty="0"/>
          </a:p>
          <a:p>
            <a:pPr algn="r">
              <a:spcBef>
                <a:spcPts val="0"/>
              </a:spcBef>
            </a:pPr>
            <a:r>
              <a:rPr lang="en" sz="2600" dirty="0" smtClean="0">
                <a:latin typeface="Century Gothic" pitchFamily="34" charset="0"/>
              </a:rPr>
              <a:t>Blayne </a:t>
            </a:r>
            <a:r>
              <a:rPr lang="en" sz="2600" dirty="0">
                <a:latin typeface="Century Gothic" pitchFamily="34" charset="0"/>
              </a:rPr>
              <a:t>Kennedy, Kimberly Oyama, Daren Rodhouse, Chihiro Sasaki</a:t>
            </a:r>
          </a:p>
          <a:p>
            <a:pPr>
              <a:spcBef>
                <a:spcPts val="0"/>
              </a:spcBef>
            </a:pPr>
            <a:endParaRPr lang="en-US" sz="2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28600"/>
            <a:ext cx="3381375" cy="619125"/>
          </a:xfrm>
          <a:prstGeom prst="rect">
            <a:avLst/>
          </a:prstGeom>
        </p:spPr>
      </p:pic>
    </p:spTree>
    <p:extLst>
      <p:ext uri="{BB962C8B-B14F-4D97-AF65-F5344CB8AC3E}">
        <p14:creationId xmlns:p14="http://schemas.microsoft.com/office/powerpoint/2010/main" val="34726220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dirty="0" smtClean="0"/>
              <a:t>Functional   requirements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10</a:t>
            </a:fld>
            <a:endParaRPr lang="en-US" dirty="0"/>
          </a:p>
        </p:txBody>
      </p:sp>
      <p:sp>
        <p:nvSpPr>
          <p:cNvPr id="5" name="Shape 109"/>
          <p:cNvSpPr txBox="1">
            <a:spLocks/>
          </p:cNvSpPr>
          <p:nvPr/>
        </p:nvSpPr>
        <p:spPr>
          <a:xfrm>
            <a:off x="457200" y="1371600"/>
            <a:ext cx="8229600" cy="51961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457200" lvl="0" indent="-419100"/>
            <a:r>
              <a:rPr lang="en" dirty="0"/>
              <a:t>Meaningful Advertisements</a:t>
            </a:r>
          </a:p>
          <a:p>
            <a:pPr marL="857250" lvl="1" indent="-419100"/>
            <a:r>
              <a:rPr lang="en" dirty="0"/>
              <a:t>Pushed based on location/demographic </a:t>
            </a:r>
          </a:p>
          <a:p>
            <a:pPr marL="0" indent="0">
              <a:buFont typeface="Arial" pitchFamily="34" charset="0"/>
              <a:buNone/>
            </a:pPr>
            <a:endParaRPr lang="en-US" dirty="0" smtClean="0">
              <a:sym typeface="Wingdings" pitchFamily="2" charset="2"/>
            </a:endParaRPr>
          </a:p>
          <a:p>
            <a:pPr marL="0" indent="0">
              <a:buFont typeface="Arial" pitchFamily="34" charset="0"/>
              <a:buNone/>
            </a:pPr>
            <a:r>
              <a:rPr lang="en-US" dirty="0" smtClean="0">
                <a:sym typeface="Wingdings" pitchFamily="2" charset="2"/>
              </a:rPr>
              <a:t>	user inputs destination </a:t>
            </a:r>
          </a:p>
          <a:p>
            <a:pPr marL="0" indent="0">
              <a:buFont typeface="Arial" pitchFamily="34" charset="0"/>
              <a:buNone/>
            </a:pPr>
            <a:r>
              <a:rPr lang="en-US" dirty="0" smtClean="0">
                <a:sym typeface="Wingdings" pitchFamily="2" charset="2"/>
              </a:rPr>
              <a:t>	user gets notification about ads/coupons from nearby locations and subscribed merchants nearby</a:t>
            </a:r>
          </a:p>
          <a:p>
            <a:pPr marL="0" indent="0">
              <a:buFont typeface="Arial" pitchFamily="34" charset="0"/>
              <a:buNone/>
            </a:pPr>
            <a:r>
              <a:rPr lang="en-US" dirty="0" smtClean="0">
                <a:sym typeface="Wingdings" pitchFamily="2" charset="2"/>
              </a:rPr>
              <a:t>	</a:t>
            </a:r>
            <a:endParaRPr lang="en-US"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2813" b="5574"/>
          <a:stretch/>
        </p:blipFill>
        <p:spPr bwMode="auto">
          <a:xfrm>
            <a:off x="0" y="2438400"/>
            <a:ext cx="9144000" cy="439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103" b="100000" l="1754" r="96930">
                        <a14:foregroundMark x1="88158" y1="69118" x2="88158" y2="69118"/>
                        <a14:foregroundMark x1="85965" y1="69118" x2="85965" y2="69118"/>
                        <a14:foregroundMark x1="84211" y1="68382" x2="83333" y2="68015"/>
                        <a14:foregroundMark x1="81140" y1="67647" x2="81140" y2="67647"/>
                        <a14:foregroundMark x1="76316" y1="47059" x2="76316" y2="47059"/>
                        <a14:foregroundMark x1="76754" y1="38603" x2="77632" y2="37868"/>
                        <a14:foregroundMark x1="80702" y1="34559" x2="80702" y2="34559"/>
                        <a14:foregroundMark x1="82018" y1="36765" x2="82018" y2="36765"/>
                        <a14:foregroundMark x1="81140" y1="37868" x2="81140" y2="37868"/>
                        <a14:foregroundMark x1="81140" y1="37868" x2="81140" y2="38603"/>
                        <a14:foregroundMark x1="81140" y1="38603" x2="81579" y2="40441"/>
                        <a14:foregroundMark x1="82018" y1="40809" x2="82456" y2="41176"/>
                        <a14:foregroundMark x1="83333" y1="41544" x2="83333" y2="41544"/>
                        <a14:foregroundMark x1="82456" y1="30147" x2="82456" y2="30147"/>
                        <a14:foregroundMark x1="85088" y1="29044" x2="86404" y2="29044"/>
                        <a14:foregroundMark x1="86404" y1="29044" x2="86404" y2="29044"/>
                        <a14:foregroundMark x1="86842" y1="30515" x2="86842" y2="31618"/>
                        <a14:foregroundMark x1="86842" y1="31618" x2="86842" y2="32353"/>
                        <a14:foregroundMark x1="87281" y1="30515" x2="87281" y2="30515"/>
                        <a14:foregroundMark x1="87281" y1="30515" x2="87281" y2="30515"/>
                        <a14:foregroundMark x1="87719" y1="29044" x2="87719" y2="29044"/>
                        <a14:foregroundMark x1="86842" y1="27941" x2="84649" y2="27574"/>
                        <a14:foregroundMark x1="79825" y1="26471" x2="77632" y2="26471"/>
                        <a14:foregroundMark x1="76754" y1="27941" x2="76316" y2="29412"/>
                        <a14:foregroundMark x1="76316" y1="29779" x2="76316" y2="29779"/>
                        <a14:foregroundMark x1="75877" y1="30147" x2="75877" y2="30147"/>
                        <a14:foregroundMark x1="74123" y1="29044" x2="74123" y2="29044"/>
                        <a14:foregroundMark x1="72368" y1="32721" x2="72368" y2="32721"/>
                        <a14:foregroundMark x1="72368" y1="32721" x2="72368" y2="34926"/>
                        <a14:foregroundMark x1="89912" y1="33088" x2="89912" y2="33088"/>
                        <a14:foregroundMark x1="89912" y1="34559" x2="89474" y2="36029"/>
                        <a14:foregroundMark x1="89035" y1="37132" x2="89035" y2="38971"/>
                        <a14:foregroundMark x1="89035" y1="39706" x2="89035" y2="40809"/>
                        <a14:foregroundMark x1="89035" y1="43382" x2="89474" y2="44118"/>
                        <a14:foregroundMark x1="89474" y1="45221" x2="89474" y2="46324"/>
                        <a14:foregroundMark x1="89474" y1="47426" x2="89474" y2="48897"/>
                        <a14:foregroundMark x1="79386" y1="47426" x2="79386" y2="47426"/>
                        <a14:foregroundMark x1="72807" y1="53309" x2="72807" y2="53309"/>
                        <a14:foregroundMark x1="72807" y1="54044" x2="72807" y2="54044"/>
                        <a14:foregroundMark x1="72807" y1="54412" x2="72807" y2="54412"/>
                        <a14:foregroundMark x1="72807" y1="55515" x2="72807" y2="55515"/>
                        <a14:foregroundMark x1="71930" y1="36765" x2="71930" y2="36765"/>
                        <a14:foregroundMark x1="71491" y1="40074" x2="71491" y2="40074"/>
                        <a14:foregroundMark x1="71053" y1="43382" x2="71053" y2="43382"/>
                        <a14:foregroundMark x1="71491" y1="38971" x2="71491" y2="38971"/>
                        <a14:foregroundMark x1="71930" y1="44853" x2="71930" y2="44853"/>
                        <a14:foregroundMark x1="71930" y1="46324" x2="71930" y2="46324"/>
                        <a14:foregroundMark x1="71491" y1="48529" x2="71491" y2="49265"/>
                        <a14:foregroundMark x1="71930" y1="52941" x2="71930" y2="52941"/>
                        <a14:foregroundMark x1="71491" y1="51471" x2="71491" y2="51471"/>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833688" y="3584714"/>
            <a:ext cx="2728912" cy="3252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ircular Arrow 7"/>
          <p:cNvSpPr/>
          <p:nvPr/>
        </p:nvSpPr>
        <p:spPr>
          <a:xfrm>
            <a:off x="2643188" y="2487589"/>
            <a:ext cx="2424112" cy="3048000"/>
          </a:xfrm>
          <a:prstGeom prst="circularArrow">
            <a:avLst>
              <a:gd name="adj1" fmla="val 5786"/>
              <a:gd name="adj2" fmla="val 1142319"/>
              <a:gd name="adj3" fmla="val 20424695"/>
              <a:gd name="adj4" fmla="val 14449246"/>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ular Arrow 8"/>
          <p:cNvSpPr/>
          <p:nvPr/>
        </p:nvSpPr>
        <p:spPr>
          <a:xfrm rot="20020637">
            <a:off x="2403402" y="2923618"/>
            <a:ext cx="2415491" cy="2544444"/>
          </a:xfrm>
          <a:prstGeom prst="circularArrow">
            <a:avLst>
              <a:gd name="adj1" fmla="val 5786"/>
              <a:gd name="adj2" fmla="val 1142319"/>
              <a:gd name="adj3" fmla="val 20424695"/>
              <a:gd name="adj4" fmla="val 15301313"/>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p:cNvSpPr/>
          <p:nvPr/>
        </p:nvSpPr>
        <p:spPr>
          <a:xfrm flipH="1">
            <a:off x="4953000" y="2371725"/>
            <a:ext cx="2362200" cy="2286000"/>
          </a:xfrm>
          <a:prstGeom prst="circularArrow">
            <a:avLst>
              <a:gd name="adj1" fmla="val 5786"/>
              <a:gd name="adj2" fmla="val 1142319"/>
              <a:gd name="adj3" fmla="val 20424695"/>
              <a:gd name="adj4" fmla="val 15479701"/>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ular Arrow 10"/>
          <p:cNvSpPr/>
          <p:nvPr/>
        </p:nvSpPr>
        <p:spPr>
          <a:xfrm flipH="1">
            <a:off x="5029200" y="2857500"/>
            <a:ext cx="2819400" cy="2514600"/>
          </a:xfrm>
          <a:prstGeom prst="circularArrow">
            <a:avLst>
              <a:gd name="adj1" fmla="val 5786"/>
              <a:gd name="adj2" fmla="val 1142319"/>
              <a:gd name="adj3" fmla="val 20424695"/>
              <a:gd name="adj4" fmla="val 13497699"/>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PB"/>
          <p:cNvSpPr/>
          <p:nvPr/>
        </p:nvSpPr>
        <p:spPr>
          <a:xfrm>
            <a:off x="0" y="6705600"/>
            <a:ext cx="36576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13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76200" y="274637"/>
            <a:ext cx="9067800" cy="1143000"/>
          </a:xfrm>
          <a:prstGeom prst="rect">
            <a:avLst/>
          </a:prstGeom>
        </p:spPr>
        <p:txBody>
          <a:bodyPr lIns="91425" tIns="91425" rIns="91425" bIns="91425" anchor="b" anchorCtr="0">
            <a:noAutofit/>
          </a:bodyPr>
          <a:lstStyle/>
          <a:p>
            <a:pPr lvl="0" rtl="0">
              <a:buNone/>
            </a:pPr>
            <a:r>
              <a:rPr lang="en" dirty="0"/>
              <a:t>
</a:t>
            </a:r>
          </a:p>
          <a:p>
            <a:endParaRPr lang="en" dirty="0"/>
          </a:p>
          <a:p>
            <a:pPr>
              <a:buNone/>
            </a:pPr>
            <a:r>
              <a:rPr lang="en" sz="5000" dirty="0"/>
              <a:t>Non-Functional </a:t>
            </a:r>
            <a:r>
              <a:rPr lang="en" sz="5000" dirty="0" smtClean="0"/>
              <a:t>  Requirements</a:t>
            </a:r>
            <a:endParaRPr lang="en" sz="5000" dirty="0"/>
          </a:p>
        </p:txBody>
      </p:sp>
      <p:sp>
        <p:nvSpPr>
          <p:cNvPr id="61" name="Shape 61"/>
          <p:cNvSpPr txBox="1">
            <a:spLocks noGrp="1"/>
          </p:cNvSpPr>
          <p:nvPr>
            <p:ph type="body" idx="1"/>
          </p:nvPr>
        </p:nvSpPr>
        <p:spPr>
          <a:prstGeom prst="rect">
            <a:avLst/>
          </a:prstGeom>
        </p:spPr>
        <p:txBody>
          <a:bodyPr lIns="91425" tIns="91425" rIns="91425" bIns="91425" anchor="t" anchorCtr="0">
            <a:noAutofit/>
          </a:bodyPr>
          <a:lstStyle/>
          <a:p>
            <a:pPr marL="457200" indent="-419100"/>
            <a:r>
              <a:rPr lang="en" dirty="0" smtClean="0"/>
              <a:t>Cross-platform</a:t>
            </a:r>
          </a:p>
          <a:p>
            <a:pPr marL="457200" indent="-419100"/>
            <a:r>
              <a:rPr lang="en" dirty="0" smtClean="0"/>
              <a:t>Usability</a:t>
            </a:r>
          </a:p>
          <a:p>
            <a:pPr marL="457200" indent="-419100"/>
            <a:r>
              <a:rPr lang="en" dirty="0" smtClean="0"/>
              <a:t>Reliability</a:t>
            </a:r>
            <a:endParaRPr lang="en" dirty="0"/>
          </a:p>
          <a:p>
            <a:pPr marL="457200" indent="-419100"/>
            <a:r>
              <a:rPr lang="en" dirty="0" smtClean="0"/>
              <a:t>Performance</a:t>
            </a:r>
            <a:endParaRPr lang="en" dirty="0"/>
          </a:p>
          <a:p>
            <a:pPr marL="457200" indent="-419100"/>
            <a:r>
              <a:rPr lang="en" dirty="0" smtClean="0"/>
              <a:t>Accessibility</a:t>
            </a:r>
            <a:endParaRPr lang="en" dirty="0"/>
          </a:p>
          <a:p>
            <a:pPr marL="457200" indent="-419100"/>
            <a:r>
              <a:rPr lang="en" dirty="0" smtClean="0"/>
              <a:t>Scalability </a:t>
            </a:r>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11</a:t>
            </a:fld>
            <a:endParaRPr lang="en-US" dirty="0"/>
          </a:p>
        </p:txBody>
      </p:sp>
      <p:grpSp>
        <p:nvGrpSpPr>
          <p:cNvPr id="3" name="Group 2"/>
          <p:cNvGrpSpPr/>
          <p:nvPr/>
        </p:nvGrpSpPr>
        <p:grpSpPr>
          <a:xfrm>
            <a:off x="3505200" y="1673772"/>
            <a:ext cx="2839191" cy="4957381"/>
            <a:chOff x="2574970" y="1140372"/>
            <a:chExt cx="3428999" cy="5987217"/>
          </a:xfrm>
        </p:grpSpPr>
        <p:pic>
          <p:nvPicPr>
            <p:cNvPr id="2052" name="Picture 4" descr="http://boygeniusreport.files.wordpress.com/2010/10/white-iphone-4.jpg?w=942"/>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46" b="92178" l="6357" r="41550"/>
                      </a14:imgEffect>
                    </a14:imgLayer>
                  </a14:imgProps>
                </a:ext>
                <a:ext uri="{28A0092B-C50C-407E-A947-70E740481C1C}">
                  <a14:useLocalDpi xmlns:a14="http://schemas.microsoft.com/office/drawing/2010/main" val="0"/>
                </a:ext>
              </a:extLst>
            </a:blip>
            <a:srcRect r="58000"/>
            <a:stretch/>
          </p:blipFill>
          <p:spPr bwMode="auto">
            <a:xfrm>
              <a:off x="2574970" y="1140372"/>
              <a:ext cx="3428999" cy="598721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3237" y="2133600"/>
              <a:ext cx="2336800" cy="3505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PB"/>
          <p:cNvSpPr/>
          <p:nvPr/>
        </p:nvSpPr>
        <p:spPr>
          <a:xfrm>
            <a:off x="0" y="6705600"/>
            <a:ext cx="40233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6780" y="1759054"/>
            <a:ext cx="2232420" cy="433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21" descr="0 (540×96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3" descr="0 (540×96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8525" y="2173184"/>
            <a:ext cx="1936348" cy="3392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763000" cy="1143000"/>
          </a:xfrm>
        </p:spPr>
        <p:txBody>
          <a:bodyPr/>
          <a:lstStyle/>
          <a:p>
            <a:r>
              <a:rPr lang="en-US" sz="5000" dirty="0" smtClean="0"/>
              <a:t>Environmental    requirements</a:t>
            </a:r>
            <a:endParaRPr lang="en-US" sz="5000" dirty="0"/>
          </a:p>
        </p:txBody>
      </p:sp>
      <p:sp>
        <p:nvSpPr>
          <p:cNvPr id="3" name="Text Placeholder 2"/>
          <p:cNvSpPr>
            <a:spLocks noGrp="1"/>
          </p:cNvSpPr>
          <p:nvPr>
            <p:ph type="body" idx="1"/>
          </p:nvPr>
        </p:nvSpPr>
        <p:spPr/>
        <p:txBody>
          <a:bodyPr/>
          <a:lstStyle/>
          <a:p>
            <a:r>
              <a:rPr lang="en-US" dirty="0"/>
              <a:t>Android Devices</a:t>
            </a:r>
          </a:p>
          <a:p>
            <a:pPr lvl="1"/>
            <a:r>
              <a:rPr lang="en-US" dirty="0"/>
              <a:t>Operating System Fragmentation</a:t>
            </a:r>
          </a:p>
          <a:p>
            <a:pPr lvl="1"/>
            <a:r>
              <a:rPr lang="en-US" dirty="0" smtClean="0"/>
              <a:t>Java </a:t>
            </a:r>
            <a:r>
              <a:rPr lang="en-US" dirty="0"/>
              <a:t>and XML</a:t>
            </a:r>
          </a:p>
          <a:p>
            <a:r>
              <a:rPr lang="en-US" dirty="0" smtClean="0"/>
              <a:t>iPhone </a:t>
            </a:r>
            <a:r>
              <a:rPr lang="en-US" dirty="0"/>
              <a:t>Devices</a:t>
            </a:r>
          </a:p>
          <a:p>
            <a:pPr lvl="1"/>
            <a:r>
              <a:rPr lang="en-US" dirty="0" smtClean="0"/>
              <a:t>Objective-C</a:t>
            </a:r>
            <a:endParaRPr lang="en-US" dirty="0"/>
          </a:p>
          <a:p>
            <a:r>
              <a:rPr lang="en-US" dirty="0"/>
              <a:t>Google </a:t>
            </a:r>
            <a:r>
              <a:rPr lang="en-US" dirty="0" smtClean="0"/>
              <a:t>Maps API</a:t>
            </a:r>
            <a:endParaRPr lang="en-US" dirty="0"/>
          </a:p>
          <a:p>
            <a:r>
              <a:rPr lang="en-US" dirty="0" smtClean="0"/>
              <a:t>Timely </a:t>
            </a:r>
            <a:r>
              <a:rPr lang="en-US" dirty="0"/>
              <a:t>Advertisements</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12</a:t>
            </a:fld>
            <a:endParaRPr lang="en-US" dirty="0"/>
          </a:p>
        </p:txBody>
      </p:sp>
      <p:sp>
        <p:nvSpPr>
          <p:cNvPr id="5" name="PB"/>
          <p:cNvSpPr/>
          <p:nvPr/>
        </p:nvSpPr>
        <p:spPr>
          <a:xfrm>
            <a:off x="0" y="6705600"/>
            <a:ext cx="43891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51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17332" y="4440621"/>
            <a:ext cx="7772400" cy="1376855"/>
          </a:xfrm>
        </p:spPr>
        <p:txBody>
          <a:bodyPr/>
          <a:lstStyle/>
          <a:p>
            <a:r>
              <a:rPr lang="en-US" dirty="0" smtClean="0"/>
              <a:t>Architecture</a:t>
            </a:r>
            <a:endParaRPr lang="en-US" dirty="0"/>
          </a:p>
        </p:txBody>
      </p:sp>
      <p:sp>
        <p:nvSpPr>
          <p:cNvPr id="7" name="Text Placeholder 6"/>
          <p:cNvSpPr>
            <a:spLocks noGrp="1"/>
          </p:cNvSpPr>
          <p:nvPr>
            <p:ph type="body" idx="10"/>
          </p:nvPr>
        </p:nvSpPr>
        <p:spPr>
          <a:xfrm>
            <a:off x="457200" y="5562600"/>
            <a:ext cx="8001000" cy="762000"/>
          </a:xfrm>
        </p:spPr>
        <p:txBody>
          <a:bodyPr/>
          <a:lstStyle/>
          <a:p>
            <a:pPr algn="r"/>
            <a:r>
              <a:rPr lang="en-US" dirty="0" smtClean="0"/>
              <a:t>Blayne Kennedy</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13</a:t>
            </a:fld>
            <a:endParaRPr lang="en-US" dirty="0"/>
          </a:p>
        </p:txBody>
      </p:sp>
      <p:sp>
        <p:nvSpPr>
          <p:cNvPr id="3" name="PB"/>
          <p:cNvSpPr/>
          <p:nvPr/>
        </p:nvSpPr>
        <p:spPr>
          <a:xfrm>
            <a:off x="0" y="6705600"/>
            <a:ext cx="47548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Client introduction</a:t>
            </a:r>
          </a:p>
          <a:p>
            <a:pPr algn="l"/>
            <a:r>
              <a:rPr lang="en-US" sz="3000" dirty="0" smtClean="0">
                <a:solidFill>
                  <a:schemeClr val="bg1">
                    <a:lumMod val="65000"/>
                  </a:schemeClr>
                </a:solidFill>
                <a:latin typeface="Century Gothic" pitchFamily="34" charset="0"/>
                <a:cs typeface="Courier New" pitchFamily="49" charset="0"/>
              </a:rPr>
              <a:t>Problem statement and solution</a:t>
            </a:r>
          </a:p>
          <a:p>
            <a:pPr algn="l"/>
            <a:r>
              <a:rPr lang="en-US" sz="3000" dirty="0" smtClean="0">
                <a:solidFill>
                  <a:schemeClr val="bg1">
                    <a:lumMod val="65000"/>
                  </a:schemeClr>
                </a:solidFill>
                <a:latin typeface="Century Gothic" pitchFamily="34" charset="0"/>
                <a:cs typeface="Courier New" pitchFamily="49" charset="0"/>
              </a:rPr>
              <a:t>Requirements</a:t>
            </a:r>
          </a:p>
          <a:p>
            <a:pPr algn="l"/>
            <a:r>
              <a:rPr lang="en-US" sz="3000" dirty="0" smtClean="0">
                <a:solidFill>
                  <a:srgbClr val="33CAFF"/>
                </a:solidFill>
                <a:cs typeface="Courier New" pitchFamily="49" charset="0"/>
              </a:rPr>
              <a:t>Architecture overview</a:t>
            </a:r>
          </a:p>
          <a:p>
            <a:pPr algn="l"/>
            <a:r>
              <a:rPr lang="en-US" sz="3000" dirty="0" smtClean="0">
                <a:solidFill>
                  <a:schemeClr val="bg1">
                    <a:lumMod val="65000"/>
                  </a:schemeClr>
                </a:solidFill>
                <a:latin typeface="Century Gothic" pitchFamily="34" charset="0"/>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Risks</a:t>
            </a:r>
          </a:p>
          <a:p>
            <a:pPr algn="l"/>
            <a:r>
              <a:rPr lang="en-US" sz="3000" dirty="0" smtClean="0">
                <a:solidFill>
                  <a:schemeClr val="bg1">
                    <a:lumMod val="65000"/>
                  </a:schemeClr>
                </a:solidFill>
                <a:latin typeface="Century Gothic" pitchFamily="34" charset="0"/>
                <a:cs typeface="Courier New" pitchFamily="49" charset="0"/>
              </a:rPr>
              <a:t>Schedule</a:t>
            </a:r>
          </a:p>
          <a:p>
            <a:pPr algn="l"/>
            <a:r>
              <a:rPr lang="en-US" sz="3000" dirty="0" smtClean="0">
                <a:solidFill>
                  <a:schemeClr val="bg1">
                    <a:lumMod val="65000"/>
                  </a:schemeClr>
                </a:solidFill>
                <a:latin typeface="Century Gothic" pitchFamily="34" charset="0"/>
                <a:cs typeface="Courier New" pitchFamily="49" charset="0"/>
              </a:rPr>
              <a:t>Conclusion</a:t>
            </a:r>
          </a:p>
          <a:p>
            <a:pPr algn="l"/>
            <a:endParaRPr lang="en-US" sz="3000" dirty="0" smtClean="0">
              <a:solidFill>
                <a:schemeClr val="bg1">
                  <a:lumMod val="85000"/>
                </a:schemeClr>
              </a:solidFill>
              <a:latin typeface="Century Gothic" pitchFamily="34" charset="0"/>
              <a:cs typeface="Courier New" pitchFamily="49" charset="0"/>
            </a:endParaRPr>
          </a:p>
          <a:p>
            <a:pPr algn="l"/>
            <a:endParaRPr lang="en-US" sz="3000" dirty="0">
              <a:solidFill>
                <a:schemeClr val="bg1">
                  <a:lumMod val="8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22372996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prstGeom prst="rect">
            <a:avLst/>
          </a:prstGeom>
        </p:spPr>
        <p:txBody>
          <a:bodyPr lIns="91425" tIns="91425" rIns="91425" bIns="91425" anchor="b" anchorCtr="0">
            <a:noAutofit/>
          </a:bodyPr>
          <a:lstStyle/>
          <a:p>
            <a:pPr>
              <a:buNone/>
            </a:pPr>
            <a:r>
              <a:rPr lang="en" dirty="0"/>
              <a:t>Architecture </a:t>
            </a:r>
            <a:r>
              <a:rPr lang="en" dirty="0" smtClean="0"/>
              <a:t>  Overview</a:t>
            </a:r>
            <a:endParaRPr lang="en" dirty="0"/>
          </a:p>
        </p:txBody>
      </p:sp>
      <p:sp>
        <p:nvSpPr>
          <p:cNvPr id="17" name="Slide Number Placeholder 16"/>
          <p:cNvSpPr>
            <a:spLocks noGrp="1"/>
          </p:cNvSpPr>
          <p:nvPr>
            <p:ph type="sldNum" sz="quarter" idx="4"/>
          </p:nvPr>
        </p:nvSpPr>
        <p:spPr/>
        <p:txBody>
          <a:bodyPr/>
          <a:lstStyle/>
          <a:p>
            <a:fld id="{F8A268F4-B152-4CD1-AC62-706CE4DFB720}" type="slidenum">
              <a:rPr lang="en-US" smtClean="0"/>
              <a:pPr/>
              <a:t>14</a:t>
            </a:fld>
            <a:endParaRPr lang="en-US" dirty="0"/>
          </a:p>
        </p:txBody>
      </p:sp>
      <p:sp>
        <p:nvSpPr>
          <p:cNvPr id="2" name="PB"/>
          <p:cNvSpPr/>
          <p:nvPr/>
        </p:nvSpPr>
        <p:spPr>
          <a:xfrm>
            <a:off x="0" y="6705600"/>
            <a:ext cx="51206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2" descr="https://mail.google.com/mail/u/0/?ui=2&amp;ik=c9e8a5f354&amp;view=att&amp;th=13ccff08ca5264e0&amp;attid=0.1.1&amp;disp=emb&amp;zw&amp;atsh=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198"/>
          <a:stretch/>
        </p:blipFill>
        <p:spPr bwMode="auto">
          <a:xfrm>
            <a:off x="977462" y="1340068"/>
            <a:ext cx="7102730" cy="5202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prstGeom prst="rect">
            <a:avLst/>
          </a:prstGeom>
        </p:spPr>
        <p:txBody>
          <a:bodyPr lIns="91425" tIns="91425" rIns="91425" bIns="91425" anchor="b" anchorCtr="0">
            <a:noAutofit/>
          </a:bodyPr>
          <a:lstStyle/>
          <a:p>
            <a:pPr>
              <a:buNone/>
            </a:pPr>
            <a:r>
              <a:rPr lang="en-US" sz="5500" dirty="0" smtClean="0"/>
              <a:t>T</a:t>
            </a:r>
            <a:r>
              <a:rPr lang="en" sz="5500" dirty="0" smtClean="0"/>
              <a:t>echnology   Overview</a:t>
            </a:r>
            <a:endParaRPr lang="en" sz="5500" dirty="0"/>
          </a:p>
        </p:txBody>
      </p:sp>
      <p:sp>
        <p:nvSpPr>
          <p:cNvPr id="85" name="Shape 85"/>
          <p:cNvSpPr txBox="1">
            <a:spLocks noGrp="1"/>
          </p:cNvSpPr>
          <p:nvPr>
            <p:ph type="body" idx="1"/>
          </p:nvPr>
        </p:nvSpPr>
        <p:spPr>
          <a:xfrm>
            <a:off x="457200" y="1676400"/>
            <a:ext cx="7772400" cy="4572000"/>
          </a:xfrm>
          <a:prstGeom prst="rect">
            <a:avLst/>
          </a:prstGeom>
        </p:spPr>
        <p:txBody>
          <a:bodyPr lIns="91425" tIns="91425" rIns="91425" bIns="91425" anchor="t" anchorCtr="0">
            <a:noAutofit/>
          </a:bodyPr>
          <a:lstStyle/>
          <a:p>
            <a:r>
              <a:rPr lang="en" dirty="0" smtClean="0"/>
              <a:t>Target Platforms</a:t>
            </a:r>
          </a:p>
          <a:p>
            <a:pPr lvl="1"/>
            <a:r>
              <a:rPr lang="en" dirty="0" smtClean="0"/>
              <a:t>Android 4.2 </a:t>
            </a:r>
          </a:p>
          <a:p>
            <a:pPr lvl="1"/>
            <a:r>
              <a:rPr lang="en" dirty="0" smtClean="0"/>
              <a:t>iOS 5</a:t>
            </a:r>
          </a:p>
          <a:p>
            <a:r>
              <a:rPr lang="en" dirty="0" smtClean="0"/>
              <a:t>Localization</a:t>
            </a:r>
            <a:endParaRPr lang="en" dirty="0"/>
          </a:p>
          <a:p>
            <a:pPr lvl="1"/>
            <a:r>
              <a:rPr lang="en" dirty="0"/>
              <a:t>Google Maps API</a:t>
            </a:r>
          </a:p>
          <a:p>
            <a:pPr lvl="1"/>
            <a:r>
              <a:rPr lang="en" dirty="0"/>
              <a:t>Network provider or GPS  </a:t>
            </a:r>
          </a:p>
          <a:p>
            <a:r>
              <a:rPr lang="en" dirty="0" smtClean="0"/>
              <a:t>Server</a:t>
            </a:r>
          </a:p>
          <a:p>
            <a:pPr lvl="1"/>
            <a:r>
              <a:rPr lang="en" dirty="0" smtClean="0"/>
              <a:t>RESTful Web Services</a:t>
            </a:r>
            <a:endParaRPr lang="en" dirty="0"/>
          </a:p>
          <a:p>
            <a:pPr lvl="1"/>
            <a:r>
              <a:rPr lang="en" dirty="0" smtClean="0"/>
              <a:t>MySQL</a:t>
            </a:r>
            <a:endParaRPr lang="en" dirty="0"/>
          </a:p>
          <a:p>
            <a:pPr lvl="1"/>
            <a:endParaRPr lang="en" dirty="0" smtClean="0"/>
          </a:p>
          <a:p>
            <a:pPr lvl="1"/>
            <a:endParaRPr lang="en" dirty="0" smtClean="0"/>
          </a:p>
          <a:p>
            <a:pPr lvl="1"/>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15</a:t>
            </a:fld>
            <a:endParaRPr lang="en-US" dirty="0"/>
          </a:p>
        </p:txBody>
      </p:sp>
      <p:sp>
        <p:nvSpPr>
          <p:cNvPr id="2" name="PB"/>
          <p:cNvSpPr/>
          <p:nvPr/>
        </p:nvSpPr>
        <p:spPr>
          <a:xfrm>
            <a:off x="0" y="6705600"/>
            <a:ext cx="54864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2050" name="Picture 2" descr="http://photos.appleinsider.com/whiteiphone-110424-1.png"/>
          <p:cNvPicPr>
            <a:picLocks noChangeAspect="1" noChangeArrowheads="1"/>
          </p:cNvPicPr>
          <p:nvPr/>
        </p:nvPicPr>
        <p:blipFill rotWithShape="1">
          <a:blip r:embed="rId3">
            <a:extLst>
              <a:ext uri="{28A0092B-C50C-407E-A947-70E740481C1C}">
                <a14:useLocalDpi xmlns:a14="http://schemas.microsoft.com/office/drawing/2010/main" val="0"/>
              </a:ext>
            </a:extLst>
          </a:blip>
          <a:srcRect t="2566" r="58907"/>
          <a:stretch/>
        </p:blipFill>
        <p:spPr bwMode="auto">
          <a:xfrm>
            <a:off x="5881924" y="665856"/>
            <a:ext cx="3152894" cy="572885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892"/>
          <a:stretch/>
        </p:blipFill>
        <p:spPr bwMode="auto">
          <a:xfrm>
            <a:off x="6334585" y="1669775"/>
            <a:ext cx="2395947" cy="357808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6343640" y="1680089"/>
            <a:ext cx="2379378" cy="3569068"/>
            <a:chOff x="3121975" y="1233521"/>
            <a:chExt cx="2379378" cy="3569068"/>
          </a:xfrm>
        </p:grpSpPr>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975" y="1233521"/>
              <a:ext cx="2379378" cy="3569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4713" y="3205079"/>
              <a:ext cx="304800" cy="352425"/>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9398" y="3657228"/>
              <a:ext cx="304800" cy="352425"/>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3797" y="3918547"/>
              <a:ext cx="304800" cy="352425"/>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0229" y="3496053"/>
              <a:ext cx="304800" cy="352425"/>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0574" y="3335952"/>
              <a:ext cx="304800" cy="352425"/>
            </a:xfrm>
            <a:prstGeom prst="rect">
              <a:avLst/>
            </a:prstGeom>
          </p:spPr>
        </p:pic>
      </p:grpSp>
      <p:sp>
        <p:nvSpPr>
          <p:cNvPr id="90" name="Shape 90"/>
          <p:cNvSpPr txBox="1">
            <a:spLocks noGrp="1"/>
          </p:cNvSpPr>
          <p:nvPr>
            <p:ph type="title"/>
          </p:nvPr>
        </p:nvSpPr>
        <p:spPr>
          <a:prstGeom prst="rect">
            <a:avLst/>
          </a:prstGeom>
        </p:spPr>
        <p:txBody>
          <a:bodyPr lIns="91425" tIns="91425" rIns="91425" bIns="91425" anchor="b" anchorCtr="0">
            <a:noAutofit/>
          </a:bodyPr>
          <a:lstStyle/>
          <a:p>
            <a:pPr>
              <a:buNone/>
            </a:pPr>
            <a:r>
              <a:rPr lang="en" dirty="0"/>
              <a:t>Key </a:t>
            </a:r>
            <a:r>
              <a:rPr lang="en" dirty="0" smtClean="0"/>
              <a:t>Functions</a:t>
            </a:r>
            <a:endParaRPr lang="en" dirty="0"/>
          </a:p>
        </p:txBody>
      </p:sp>
      <p:sp>
        <p:nvSpPr>
          <p:cNvPr id="91" name="Shape 91"/>
          <p:cNvSpPr txBox="1">
            <a:spLocks noGrp="1"/>
          </p:cNvSpPr>
          <p:nvPr>
            <p:ph type="body" idx="1"/>
          </p:nvPr>
        </p:nvSpPr>
        <p:spPr>
          <a:xfrm>
            <a:off x="457200" y="1981200"/>
            <a:ext cx="8229600" cy="4586574"/>
          </a:xfrm>
          <a:prstGeom prst="rect">
            <a:avLst/>
          </a:prstGeom>
        </p:spPr>
        <p:txBody>
          <a:bodyPr lIns="91425" tIns="91425" rIns="91425" bIns="91425" anchor="t" anchorCtr="0">
            <a:noAutofit/>
          </a:bodyPr>
          <a:lstStyle/>
          <a:p>
            <a:r>
              <a:rPr lang="en-US" dirty="0" smtClean="0"/>
              <a:t>Basic functionality</a:t>
            </a:r>
          </a:p>
          <a:p>
            <a:pPr lvl="1"/>
            <a:r>
              <a:rPr lang="en-US" dirty="0" smtClean="0"/>
              <a:t>Make payments</a:t>
            </a:r>
            <a:endParaRPr lang="en-US" dirty="0"/>
          </a:p>
          <a:p>
            <a:pPr lvl="1"/>
            <a:r>
              <a:rPr lang="en-US" dirty="0" smtClean="0"/>
              <a:t>View charges </a:t>
            </a:r>
          </a:p>
          <a:p>
            <a:pPr lvl="1"/>
            <a:r>
              <a:rPr lang="en-US" dirty="0" smtClean="0"/>
              <a:t>Change preferences </a:t>
            </a:r>
          </a:p>
          <a:p>
            <a:r>
              <a:rPr lang="en-US" dirty="0" smtClean="0"/>
              <a:t>View </a:t>
            </a:r>
            <a:r>
              <a:rPr lang="en-US" dirty="0" smtClean="0">
                <a:solidFill>
                  <a:srgbClr val="33CAFF"/>
                </a:solidFill>
                <a:latin typeface="Bebas"/>
              </a:rPr>
              <a:t>nearby merchants</a:t>
            </a:r>
            <a:endParaRPr lang="en-US" dirty="0">
              <a:solidFill>
                <a:srgbClr val="33CAFF"/>
              </a:solidFill>
              <a:latin typeface="Bebas"/>
            </a:endParaRPr>
          </a:p>
          <a:p>
            <a:r>
              <a:rPr lang="en-US" dirty="0" smtClean="0"/>
              <a:t>View </a:t>
            </a:r>
            <a:r>
              <a:rPr lang="en-US" dirty="0" smtClean="0">
                <a:solidFill>
                  <a:srgbClr val="33CAFF"/>
                </a:solidFill>
                <a:latin typeface="Bebas"/>
              </a:rPr>
              <a:t>ads/coupons</a:t>
            </a:r>
            <a:r>
              <a:rPr lang="en-US" dirty="0" smtClean="0"/>
              <a:t> received </a:t>
            </a:r>
            <a:endParaRPr lang="en-US"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16</a:t>
            </a:fld>
            <a:endParaRPr lang="en-US" dirty="0"/>
          </a:p>
        </p:txBody>
      </p:sp>
      <p:sp>
        <p:nvSpPr>
          <p:cNvPr id="13" name="Rectangle 12"/>
          <p:cNvSpPr/>
          <p:nvPr/>
        </p:nvSpPr>
        <p:spPr>
          <a:xfrm>
            <a:off x="304800" y="1295400"/>
            <a:ext cx="3666388" cy="477054"/>
          </a:xfrm>
          <a:prstGeom prst="rect">
            <a:avLst/>
          </a:prstGeom>
        </p:spPr>
        <p:txBody>
          <a:bodyPr wrap="none">
            <a:spAutoFit/>
          </a:bodyPr>
          <a:lstStyle/>
          <a:p>
            <a:r>
              <a:rPr lang="en-US" sz="2500" dirty="0" smtClean="0">
                <a:solidFill>
                  <a:schemeClr val="bg1">
                    <a:lumMod val="75000"/>
                  </a:schemeClr>
                </a:solidFill>
                <a:latin typeface="Bebas" pitchFamily="2" charset="0"/>
              </a:rPr>
              <a:t>For Customer interfaces</a:t>
            </a:r>
            <a:endParaRPr lang="en-US" sz="2500" dirty="0">
              <a:solidFill>
                <a:schemeClr val="bg1">
                  <a:lumMod val="75000"/>
                </a:schemeClr>
              </a:solidFill>
              <a:latin typeface="Bebas" pitchFamily="2" charset="0"/>
            </a:endParaRPr>
          </a:p>
        </p:txBody>
      </p:sp>
      <p:sp>
        <p:nvSpPr>
          <p:cNvPr id="3" name="PB"/>
          <p:cNvSpPr/>
          <p:nvPr/>
        </p:nvSpPr>
        <p:spPr>
          <a:xfrm>
            <a:off x="0" y="6705600"/>
            <a:ext cx="58521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8" descr="https://mail-attachment.googleusercontent.com/attachment/u/0/?ui=2&amp;ik=c9e8a5f354&amp;view=att&amp;th=13ccc7030a68b1a2&amp;attid=0.2&amp;disp=inline&amp;realattid=1426734009165021184-2&amp;safe=1&amp;zw&amp;saduie=AG9B_P8eDcCn4fvJYeZiBNRk1la5&amp;sadet=1360647937540&amp;sads=Rh3Jw9WRP13G4ajGC9_TeD2KgK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Rectangle 27"/>
          <p:cNvSpPr/>
          <p:nvPr/>
        </p:nvSpPr>
        <p:spPr>
          <a:xfrm>
            <a:off x="304800" y="2019300"/>
            <a:ext cx="4486275" cy="1943100"/>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90525" y="3952875"/>
            <a:ext cx="4848225" cy="523875"/>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90525" y="4505325"/>
            <a:ext cx="5648325" cy="666750"/>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utoShape 5" descr="https://mail-attachment.googleusercontent.com/attachment/u/0/?ui=2&amp;ik=c9e8a5f354&amp;view=att&amp;th=13ccda1d1e5fc017&amp;attid=0.4&amp;disp=inline&amp;safe=1&amp;zw&amp;saduie=AG9B_P8eDcCn4fvJYeZiBNRk1la5&amp;sadet=1360712357081&amp;sads=HepUYcfydbOEhbjnNfg8xSCg9N4"/>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47571" y="1680325"/>
            <a:ext cx="2373920" cy="3560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05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0" grpId="1"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14" name="Picture 2" descr="http://photos.appleinsider.com/whiteiphone-110424-1.png"/>
          <p:cNvPicPr>
            <a:picLocks noChangeAspect="1" noChangeArrowheads="1"/>
          </p:cNvPicPr>
          <p:nvPr/>
        </p:nvPicPr>
        <p:blipFill rotWithShape="1">
          <a:blip r:embed="rId3">
            <a:extLst>
              <a:ext uri="{28A0092B-C50C-407E-A947-70E740481C1C}">
                <a14:useLocalDpi xmlns:a14="http://schemas.microsoft.com/office/drawing/2010/main" val="0"/>
              </a:ext>
            </a:extLst>
          </a:blip>
          <a:srcRect t="2566" r="58907"/>
          <a:stretch/>
        </p:blipFill>
        <p:spPr bwMode="auto">
          <a:xfrm>
            <a:off x="5881924" y="689710"/>
            <a:ext cx="3152894" cy="572885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3427" y="1708630"/>
            <a:ext cx="2380091" cy="357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3814" y="1701578"/>
            <a:ext cx="2380091" cy="357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6505" y="1698572"/>
            <a:ext cx="2386716" cy="356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 name="Shape 96"/>
          <p:cNvSpPr txBox="1">
            <a:spLocks noGrp="1"/>
          </p:cNvSpPr>
          <p:nvPr>
            <p:ph type="title"/>
          </p:nvPr>
        </p:nvSpPr>
        <p:spPr>
          <a:prstGeom prst="rect">
            <a:avLst/>
          </a:prstGeom>
        </p:spPr>
        <p:txBody>
          <a:bodyPr lIns="91425" tIns="91425" rIns="91425" bIns="91425" anchor="b" anchorCtr="0">
            <a:noAutofit/>
          </a:bodyPr>
          <a:lstStyle/>
          <a:p>
            <a:pPr>
              <a:buNone/>
            </a:pPr>
            <a:r>
              <a:rPr lang="en" dirty="0"/>
              <a:t>Key </a:t>
            </a:r>
            <a:r>
              <a:rPr lang="en" dirty="0" smtClean="0"/>
              <a:t>Functions</a:t>
            </a:r>
            <a:endParaRPr lang="en" dirty="0"/>
          </a:p>
        </p:txBody>
      </p:sp>
      <p:sp>
        <p:nvSpPr>
          <p:cNvPr id="97" name="Shape 97"/>
          <p:cNvSpPr txBox="1">
            <a:spLocks noGrp="1"/>
          </p:cNvSpPr>
          <p:nvPr>
            <p:ph type="body" idx="1"/>
          </p:nvPr>
        </p:nvSpPr>
        <p:spPr>
          <a:xfrm>
            <a:off x="457200" y="1981200"/>
            <a:ext cx="8229600" cy="4586574"/>
          </a:xfrm>
          <a:prstGeom prst="rect">
            <a:avLst/>
          </a:prstGeom>
        </p:spPr>
        <p:txBody>
          <a:bodyPr lIns="91425" tIns="91425" rIns="91425" bIns="91425" anchor="t" anchorCtr="0">
            <a:noAutofit/>
          </a:bodyPr>
          <a:lstStyle/>
          <a:p>
            <a:r>
              <a:rPr lang="en-US" dirty="0"/>
              <a:t>See </a:t>
            </a:r>
            <a:r>
              <a:rPr lang="en-US" dirty="0">
                <a:solidFill>
                  <a:srgbClr val="33CAFF"/>
                </a:solidFill>
                <a:latin typeface="Bebas"/>
              </a:rPr>
              <a:t>users</a:t>
            </a:r>
            <a:r>
              <a:rPr lang="en-US" dirty="0">
                <a:solidFill>
                  <a:srgbClr val="33CAFF"/>
                </a:solidFill>
              </a:rPr>
              <a:t> </a:t>
            </a:r>
            <a:r>
              <a:rPr lang="en-US" dirty="0"/>
              <a:t>within proximity </a:t>
            </a:r>
            <a:endParaRPr lang="en-US" dirty="0" smtClean="0">
              <a:solidFill>
                <a:srgbClr val="33CAFF"/>
              </a:solidFill>
              <a:latin typeface="Bebas" pitchFamily="2" charset="0"/>
            </a:endParaRPr>
          </a:p>
          <a:p>
            <a:r>
              <a:rPr lang="en-US" dirty="0" smtClean="0">
                <a:solidFill>
                  <a:srgbClr val="33CAFF"/>
                </a:solidFill>
                <a:latin typeface="Bebas" pitchFamily="2" charset="0"/>
              </a:rPr>
              <a:t>Charge</a:t>
            </a:r>
            <a:r>
              <a:rPr lang="en-US" dirty="0" smtClean="0">
                <a:solidFill>
                  <a:srgbClr val="33CAFF"/>
                </a:solidFill>
              </a:rPr>
              <a:t> </a:t>
            </a:r>
            <a:r>
              <a:rPr lang="en-US" dirty="0" smtClean="0"/>
              <a:t>user</a:t>
            </a:r>
          </a:p>
          <a:p>
            <a:r>
              <a:rPr lang="en-US" dirty="0" smtClean="0"/>
              <a:t>Push </a:t>
            </a:r>
            <a:r>
              <a:rPr lang="en-US" dirty="0" smtClean="0">
                <a:solidFill>
                  <a:srgbClr val="33CAFF"/>
                </a:solidFill>
                <a:latin typeface="Bebas"/>
              </a:rPr>
              <a:t>ads/coupons</a:t>
            </a:r>
            <a:r>
              <a:rPr lang="en-US" dirty="0" smtClean="0"/>
              <a:t> </a:t>
            </a:r>
          </a:p>
          <a:p>
            <a:endParaRPr lang="en-US"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17</a:t>
            </a:fld>
            <a:endParaRPr lang="en-US" dirty="0"/>
          </a:p>
        </p:txBody>
      </p:sp>
      <p:sp>
        <p:nvSpPr>
          <p:cNvPr id="13" name="Rectangle 12"/>
          <p:cNvSpPr/>
          <p:nvPr/>
        </p:nvSpPr>
        <p:spPr>
          <a:xfrm>
            <a:off x="304800" y="1295400"/>
            <a:ext cx="3720890" cy="477054"/>
          </a:xfrm>
          <a:prstGeom prst="rect">
            <a:avLst/>
          </a:prstGeom>
        </p:spPr>
        <p:txBody>
          <a:bodyPr wrap="none">
            <a:spAutoFit/>
          </a:bodyPr>
          <a:lstStyle/>
          <a:p>
            <a:r>
              <a:rPr lang="en-US" sz="2500" dirty="0" smtClean="0">
                <a:solidFill>
                  <a:schemeClr val="bg1">
                    <a:lumMod val="75000"/>
                  </a:schemeClr>
                </a:solidFill>
                <a:latin typeface="Bebas" pitchFamily="2" charset="0"/>
              </a:rPr>
              <a:t>For merchant interfaces</a:t>
            </a:r>
            <a:endParaRPr lang="en-US" sz="2500" dirty="0">
              <a:solidFill>
                <a:schemeClr val="bg1">
                  <a:lumMod val="75000"/>
                </a:schemeClr>
              </a:solidFill>
              <a:latin typeface="Bebas" pitchFamily="2" charset="0"/>
            </a:endParaRPr>
          </a:p>
        </p:txBody>
      </p:sp>
      <p:sp>
        <p:nvSpPr>
          <p:cNvPr id="2" name="PB"/>
          <p:cNvSpPr/>
          <p:nvPr/>
        </p:nvSpPr>
        <p:spPr>
          <a:xfrm>
            <a:off x="0" y="6705600"/>
            <a:ext cx="62179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1821" y="1981199"/>
            <a:ext cx="5114925" cy="552450"/>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90525" y="3133725"/>
            <a:ext cx="4667250" cy="559501"/>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2" descr="https://mail-attachment.googleusercontent.com/attachment/u/0/?ui=2&amp;ik=c9e8a5f354&amp;view=att&amp;th=13ccda1d1e5fc017&amp;attid=0.5&amp;disp=inline&amp;safe=1&amp;zw&amp;saduie=AG9B_P8eDcCn4fvJYeZiBNRk1la5&amp;sadet=1360712538544&amp;sads=E44TP8wgYKqrlPuFx43dY81g-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5" descr="https://mail-attachment.googleusercontent.com/attachment/u/0/?ui=2&amp;ik=c9e8a5f354&amp;view=att&amp;th=13ccda1d1e5fc017&amp;attid=0.1&amp;disp=inline&amp;safe=1&amp;zw&amp;saduie=AG9B_P8eDcCn4fvJYeZiBNRk1la5&amp;sadet=1360712549789&amp;sads=oWco_2dlfuSuGilQ5E4NZ4N_QF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https://mail-attachment.googleusercontent.com/attachment/u/0/?ui=2&amp;ik=c9e8a5f354&amp;view=att&amp;th=13ccda1d1e5fc017&amp;attid=0.2&amp;disp=inline&amp;safe=1&amp;zw&amp;saduie=AG9B_P8eDcCn4fvJYeZiBNRk1la5&amp;sadet=1360713093697&amp;sads=Q7JEl5GMHem9rTORhXq4igPrbr8"/>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p:cNvSpPr/>
          <p:nvPr/>
        </p:nvSpPr>
        <p:spPr>
          <a:xfrm>
            <a:off x="431718" y="2561112"/>
            <a:ext cx="5114925" cy="552450"/>
          </a:xfrm>
          <a:prstGeom prst="rect">
            <a:avLst/>
          </a:prstGeom>
          <a:solidFill>
            <a:srgbClr val="19191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08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07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P spid="2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685800" y="4440621"/>
            <a:ext cx="7772400" cy="1046317"/>
          </a:xfrm>
        </p:spPr>
        <p:txBody>
          <a:bodyPr/>
          <a:lstStyle/>
          <a:p>
            <a:r>
              <a:rPr lang="en-US" dirty="0" smtClean="0"/>
              <a:t>Implementation</a:t>
            </a:r>
            <a:endParaRPr lang="en-US" dirty="0"/>
          </a:p>
        </p:txBody>
      </p:sp>
      <p:sp>
        <p:nvSpPr>
          <p:cNvPr id="7" name="Text Placeholder 6"/>
          <p:cNvSpPr>
            <a:spLocks noGrp="1"/>
          </p:cNvSpPr>
          <p:nvPr>
            <p:ph type="body" idx="10"/>
          </p:nvPr>
        </p:nvSpPr>
        <p:spPr>
          <a:xfrm>
            <a:off x="457200" y="5562600"/>
            <a:ext cx="7924800" cy="762000"/>
          </a:xfrm>
        </p:spPr>
        <p:txBody>
          <a:bodyPr/>
          <a:lstStyle/>
          <a:p>
            <a:pPr algn="r"/>
            <a:r>
              <a:rPr lang="en-US" dirty="0" smtClean="0"/>
              <a:t>Chihiro Sasaki</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18</a:t>
            </a:fld>
            <a:endParaRPr lang="en-US" dirty="0"/>
          </a:p>
        </p:txBody>
      </p:sp>
      <p:sp>
        <p:nvSpPr>
          <p:cNvPr id="3" name="PB"/>
          <p:cNvSpPr/>
          <p:nvPr/>
        </p:nvSpPr>
        <p:spPr>
          <a:xfrm>
            <a:off x="0" y="6705600"/>
            <a:ext cx="65836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Client introduction</a:t>
            </a:r>
          </a:p>
          <a:p>
            <a:pPr algn="l"/>
            <a:r>
              <a:rPr lang="en-US" sz="3000" dirty="0" smtClean="0">
                <a:solidFill>
                  <a:schemeClr val="bg1">
                    <a:lumMod val="65000"/>
                  </a:schemeClr>
                </a:solidFill>
                <a:latin typeface="Century Gothic" pitchFamily="34" charset="0"/>
                <a:cs typeface="Courier New" pitchFamily="49" charset="0"/>
              </a:rPr>
              <a:t>Problem statement and solution</a:t>
            </a:r>
          </a:p>
          <a:p>
            <a:pPr algn="l"/>
            <a:r>
              <a:rPr lang="en-US" sz="3000" dirty="0" smtClean="0">
                <a:solidFill>
                  <a:schemeClr val="bg1">
                    <a:lumMod val="65000"/>
                  </a:schemeClr>
                </a:solidFill>
                <a:latin typeface="Century Gothic" pitchFamily="34" charset="0"/>
                <a:cs typeface="Courier New" pitchFamily="49" charset="0"/>
              </a:rPr>
              <a:t>Requirements</a:t>
            </a:r>
          </a:p>
          <a:p>
            <a:pPr algn="l"/>
            <a:r>
              <a:rPr lang="en-US" sz="3000" dirty="0" smtClean="0">
                <a:solidFill>
                  <a:schemeClr val="bg1">
                    <a:lumMod val="65000"/>
                  </a:schemeClr>
                </a:solidFill>
                <a:latin typeface="Century Gothic" pitchFamily="34" charset="0"/>
                <a:cs typeface="Courier New" pitchFamily="49" charset="0"/>
              </a:rPr>
              <a:t>Architecture overview</a:t>
            </a:r>
          </a:p>
          <a:p>
            <a:pPr algn="l"/>
            <a:r>
              <a:rPr lang="en-US" sz="3000" dirty="0" smtClean="0">
                <a:solidFill>
                  <a:srgbClr val="33CAFF"/>
                </a:solidFill>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Risks</a:t>
            </a:r>
          </a:p>
          <a:p>
            <a:pPr algn="l"/>
            <a:r>
              <a:rPr lang="en-US" sz="3000" dirty="0" smtClean="0">
                <a:solidFill>
                  <a:schemeClr val="bg1">
                    <a:lumMod val="65000"/>
                  </a:schemeClr>
                </a:solidFill>
                <a:latin typeface="Century Gothic" pitchFamily="34" charset="0"/>
                <a:cs typeface="Courier New" pitchFamily="49" charset="0"/>
              </a:rPr>
              <a:t>Schedule</a:t>
            </a:r>
          </a:p>
          <a:p>
            <a:pPr algn="l"/>
            <a:r>
              <a:rPr lang="en-US" sz="3000" dirty="0" smtClean="0">
                <a:solidFill>
                  <a:schemeClr val="bg1">
                    <a:lumMod val="65000"/>
                  </a:schemeClr>
                </a:solidFill>
                <a:latin typeface="Century Gothic" pitchFamily="34" charset="0"/>
                <a:cs typeface="Courier New" pitchFamily="49" charset="0"/>
              </a:rPr>
              <a:t>Conclusion</a:t>
            </a:r>
          </a:p>
          <a:p>
            <a:pPr algn="l"/>
            <a:endParaRPr lang="en-US" sz="3000" dirty="0" smtClean="0">
              <a:solidFill>
                <a:schemeClr val="bg1">
                  <a:lumMod val="85000"/>
                </a:schemeClr>
              </a:solidFill>
              <a:latin typeface="Century Gothic" pitchFamily="34" charset="0"/>
              <a:cs typeface="Courier New" pitchFamily="49" charset="0"/>
            </a:endParaRPr>
          </a:p>
          <a:p>
            <a:pPr algn="l"/>
            <a:endParaRPr lang="en-US" sz="3000" dirty="0">
              <a:solidFill>
                <a:schemeClr val="bg1">
                  <a:lumMod val="8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22372996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pSp>
        <p:nvGrpSpPr>
          <p:cNvPr id="4" name="Group 3"/>
          <p:cNvGrpSpPr/>
          <p:nvPr/>
        </p:nvGrpSpPr>
        <p:grpSpPr>
          <a:xfrm>
            <a:off x="6757881" y="3988527"/>
            <a:ext cx="2049907" cy="2607082"/>
            <a:chOff x="357082" y="4203212"/>
            <a:chExt cx="2049907" cy="2607082"/>
          </a:xfrm>
        </p:grpSpPr>
        <p:sp>
          <p:nvSpPr>
            <p:cNvPr id="28" name="Cube 27"/>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7" name="Cube 26"/>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sp>
        <p:nvSpPr>
          <p:cNvPr id="102" name="Shape 102"/>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Localization</a:t>
            </a:r>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19</a:t>
            </a:fld>
            <a:endParaRPr lang="en-US" dirty="0"/>
          </a:p>
        </p:txBody>
      </p:sp>
      <p:sp>
        <p:nvSpPr>
          <p:cNvPr id="13" name="Rectangle 12"/>
          <p:cNvSpPr/>
          <p:nvPr/>
        </p:nvSpPr>
        <p:spPr>
          <a:xfrm>
            <a:off x="304800" y="1295400"/>
            <a:ext cx="6651180" cy="477054"/>
          </a:xfrm>
          <a:prstGeom prst="rect">
            <a:avLst/>
          </a:prstGeom>
        </p:spPr>
        <p:txBody>
          <a:bodyPr wrap="none">
            <a:spAutoFit/>
          </a:bodyPr>
          <a:lstStyle/>
          <a:p>
            <a:r>
              <a:rPr lang="en-US" sz="2500" dirty="0" smtClean="0">
                <a:solidFill>
                  <a:schemeClr val="bg1">
                    <a:lumMod val="75000"/>
                  </a:schemeClr>
                </a:solidFill>
                <a:latin typeface="Bebas" pitchFamily="2" charset="0"/>
              </a:rPr>
              <a:t>Connection   between   Merchant   and   customer</a:t>
            </a:r>
            <a:endParaRPr lang="en-US" sz="2500" dirty="0">
              <a:solidFill>
                <a:schemeClr val="bg1">
                  <a:lumMod val="75000"/>
                </a:schemeClr>
              </a:solidFill>
              <a:latin typeface="Bebas" pitchFamily="2" charset="0"/>
            </a:endParaRPr>
          </a:p>
        </p:txBody>
      </p:sp>
      <p:sp>
        <p:nvSpPr>
          <p:cNvPr id="3" name="Can 2"/>
          <p:cNvSpPr/>
          <p:nvPr/>
        </p:nvSpPr>
        <p:spPr>
          <a:xfrm>
            <a:off x="3702544" y="1994725"/>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7" name="Cube 6"/>
          <p:cNvSpPr/>
          <p:nvPr/>
        </p:nvSpPr>
        <p:spPr>
          <a:xfrm>
            <a:off x="3666918" y="4047506"/>
            <a:ext cx="1605726"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Century Gothic" pitchFamily="34" charset="0"/>
              </a:rPr>
              <a:t>RESTful</a:t>
            </a:r>
            <a:r>
              <a:rPr lang="en-US" sz="2000" dirty="0" smtClean="0">
                <a:latin typeface="Century Gothic" pitchFamily="34" charset="0"/>
              </a:rPr>
              <a:t> Web Service</a:t>
            </a:r>
          </a:p>
        </p:txBody>
      </p:sp>
      <p:cxnSp>
        <p:nvCxnSpPr>
          <p:cNvPr id="34" name="Straight Arrow Connector 33"/>
          <p:cNvCxnSpPr/>
          <p:nvPr/>
        </p:nvCxnSpPr>
        <p:spPr>
          <a:xfrm flipH="1" flipV="1">
            <a:off x="4114800" y="3124200"/>
            <a:ext cx="17813" cy="104403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5078" y="3124200"/>
            <a:ext cx="6927" cy="99653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398816" y="3182581"/>
            <a:ext cx="1923802"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sp>
        <p:nvSpPr>
          <p:cNvPr id="43" name="TextBox 42"/>
          <p:cNvSpPr txBox="1"/>
          <p:nvPr/>
        </p:nvSpPr>
        <p:spPr>
          <a:xfrm>
            <a:off x="4777749" y="3132103"/>
            <a:ext cx="1991186"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44" name="TextBox 43"/>
          <p:cNvSpPr txBox="1"/>
          <p:nvPr/>
        </p:nvSpPr>
        <p:spPr>
          <a:xfrm>
            <a:off x="2430731" y="3940545"/>
            <a:ext cx="1210294"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5" name="TextBox 44"/>
          <p:cNvSpPr txBox="1"/>
          <p:nvPr/>
        </p:nvSpPr>
        <p:spPr>
          <a:xfrm>
            <a:off x="5411601" y="3998186"/>
            <a:ext cx="1369209" cy="709637"/>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6" name="TextBox 45"/>
          <p:cNvSpPr txBox="1"/>
          <p:nvPr/>
        </p:nvSpPr>
        <p:spPr>
          <a:xfrm>
            <a:off x="5200897" y="5634924"/>
            <a:ext cx="1653392"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 </a:t>
            </a:r>
            <a:endParaRPr lang="en-US" sz="2000" dirty="0">
              <a:solidFill>
                <a:schemeClr val="bg1">
                  <a:lumMod val="95000"/>
                </a:schemeClr>
              </a:solidFill>
              <a:latin typeface="Century Gothic" pitchFamily="34" charset="0"/>
            </a:endParaRPr>
          </a:p>
        </p:txBody>
      </p:sp>
      <p:cxnSp>
        <p:nvCxnSpPr>
          <p:cNvPr id="39" name="Straight Arrow Connector 38"/>
          <p:cNvCxnSpPr/>
          <p:nvPr/>
        </p:nvCxnSpPr>
        <p:spPr>
          <a:xfrm flipH="1" flipV="1">
            <a:off x="5072932" y="4834393"/>
            <a:ext cx="1749288" cy="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29" idx="2"/>
          </p:cNvCxnSpPr>
          <p:nvPr/>
        </p:nvCxnSpPr>
        <p:spPr>
          <a:xfrm>
            <a:off x="5082639" y="5498275"/>
            <a:ext cx="1676398" cy="2214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PB"/>
          <p:cNvSpPr/>
          <p:nvPr/>
        </p:nvSpPr>
        <p:spPr>
          <a:xfrm>
            <a:off x="0" y="6705600"/>
            <a:ext cx="69494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358407" y="3973949"/>
            <a:ext cx="2049907" cy="2607082"/>
            <a:chOff x="357082" y="4203212"/>
            <a:chExt cx="2049907" cy="2607082"/>
          </a:xfrm>
        </p:grpSpPr>
        <p:sp>
          <p:nvSpPr>
            <p:cNvPr id="32" name="Cube 31"/>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33" name="Cube 32"/>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smtClean="0">
                  <a:latin typeface="Century Gothic" pitchFamily="34" charset="0"/>
                </a:rPr>
                <a:t>Merchant App</a:t>
              </a:r>
              <a:endParaRPr lang="en-US" sz="2000" dirty="0">
                <a:latin typeface="Century Gothic" pitchFamily="34" charset="0"/>
              </a:endParaRPr>
            </a:p>
          </p:txBody>
        </p:sp>
      </p:grpSp>
      <p:cxnSp>
        <p:nvCxnSpPr>
          <p:cNvPr id="53" name="Straight Arrow Connector 52"/>
          <p:cNvCxnSpPr/>
          <p:nvPr/>
        </p:nvCxnSpPr>
        <p:spPr>
          <a:xfrm flipV="1">
            <a:off x="2028825" y="4769956"/>
            <a:ext cx="1652732" cy="206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2324100" y="5498276"/>
            <a:ext cx="1369128" cy="7174"/>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137068" y="5611952"/>
            <a:ext cx="1632111" cy="717595"/>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a:t>
            </a:r>
            <a:endParaRPr lang="en-US" sz="2000" dirty="0">
              <a:solidFill>
                <a:schemeClr val="bg1">
                  <a:lumMod val="95000"/>
                </a:schemeClr>
              </a:solidFill>
              <a:latin typeface="Century Gothic" pitchFamily="34"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5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Text Placeholder 2"/>
          <p:cNvSpPr>
            <a:spLocks noGrp="1"/>
          </p:cNvSpPr>
          <p:nvPr>
            <p:ph type="body" idx="1"/>
          </p:nvPr>
        </p:nvSpPr>
        <p:spPr/>
        <p:txBody>
          <a:bodyPr/>
          <a:lstStyle/>
          <a:p>
            <a:r>
              <a:rPr lang="en-US" dirty="0" smtClean="0"/>
              <a:t>Client introduction</a:t>
            </a:r>
          </a:p>
          <a:p>
            <a:r>
              <a:rPr lang="en-US" dirty="0" smtClean="0"/>
              <a:t>Problem statement and solution</a:t>
            </a:r>
          </a:p>
          <a:p>
            <a:r>
              <a:rPr lang="en-US" dirty="0" smtClean="0"/>
              <a:t>Requirements</a:t>
            </a:r>
          </a:p>
          <a:p>
            <a:r>
              <a:rPr lang="en-US" dirty="0" smtClean="0"/>
              <a:t>Architecture overview</a:t>
            </a:r>
          </a:p>
          <a:p>
            <a:r>
              <a:rPr lang="en-US" dirty="0" smtClean="0"/>
              <a:t>Implementation</a:t>
            </a:r>
          </a:p>
          <a:p>
            <a:r>
              <a:rPr lang="en-US" dirty="0" smtClean="0"/>
              <a:t>Risks</a:t>
            </a:r>
          </a:p>
          <a:p>
            <a:r>
              <a:rPr lang="en-US" dirty="0" smtClean="0"/>
              <a:t>Schedule</a:t>
            </a:r>
          </a:p>
          <a:p>
            <a:r>
              <a:rPr lang="en-US" dirty="0" smtClean="0"/>
              <a:t>Conclusion</a:t>
            </a:r>
          </a:p>
          <a:p>
            <a:endParaRPr lang="en-US" dirty="0" smtClean="0"/>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a:t>
            </a:fld>
            <a:endParaRPr lang="en-US" dirty="0"/>
          </a:p>
        </p:txBody>
      </p:sp>
      <p:sp>
        <p:nvSpPr>
          <p:cNvPr id="5" name="PB"/>
          <p:cNvSpPr/>
          <p:nvPr/>
        </p:nvSpPr>
        <p:spPr>
          <a:xfrm>
            <a:off x="0" y="6705600"/>
            <a:ext cx="7315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1248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localization</a:t>
            </a:r>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20</a:t>
            </a:fld>
            <a:endParaRPr lang="en-US" dirty="0"/>
          </a:p>
        </p:txBody>
      </p:sp>
      <p:sp>
        <p:nvSpPr>
          <p:cNvPr id="13" name="Rectangle 12"/>
          <p:cNvSpPr/>
          <p:nvPr/>
        </p:nvSpPr>
        <p:spPr>
          <a:xfrm>
            <a:off x="304800" y="1295400"/>
            <a:ext cx="7380547" cy="477054"/>
          </a:xfrm>
          <a:prstGeom prst="rect">
            <a:avLst/>
          </a:prstGeom>
        </p:spPr>
        <p:txBody>
          <a:bodyPr wrap="none">
            <a:spAutoFit/>
          </a:bodyPr>
          <a:lstStyle/>
          <a:p>
            <a:r>
              <a:rPr lang="en-US" sz="2500" dirty="0" smtClean="0">
                <a:solidFill>
                  <a:schemeClr val="bg1">
                    <a:lumMod val="75000"/>
                  </a:schemeClr>
                </a:solidFill>
                <a:latin typeface="Bebas" pitchFamily="2" charset="0"/>
              </a:rPr>
              <a:t>Directed   advertisement   depending   on   localization</a:t>
            </a:r>
            <a:endParaRPr lang="en-US" sz="2500" dirty="0">
              <a:solidFill>
                <a:schemeClr val="bg1">
                  <a:lumMod val="75000"/>
                </a:schemeClr>
              </a:solidFill>
              <a:latin typeface="Bebas" pitchFamily="2" charset="0"/>
            </a:endParaRPr>
          </a:p>
        </p:txBody>
      </p:sp>
      <p:sp>
        <p:nvSpPr>
          <p:cNvPr id="22" name="Can 21"/>
          <p:cNvSpPr/>
          <p:nvPr/>
        </p:nvSpPr>
        <p:spPr>
          <a:xfrm>
            <a:off x="2095417" y="1905000"/>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25" name="Cube 24"/>
          <p:cNvSpPr/>
          <p:nvPr/>
        </p:nvSpPr>
        <p:spPr>
          <a:xfrm>
            <a:off x="1923803" y="3708400"/>
            <a:ext cx="1712768"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lumMod val="95000"/>
                  </a:schemeClr>
                </a:solidFill>
                <a:latin typeface="Century Gothic" pitchFamily="34" charset="0"/>
              </a:rPr>
              <a:t>RESTful</a:t>
            </a:r>
            <a:r>
              <a:rPr lang="en-US" sz="2000" dirty="0" smtClean="0">
                <a:solidFill>
                  <a:schemeClr val="bg1">
                    <a:lumMod val="95000"/>
                  </a:schemeClr>
                </a:solidFill>
                <a:latin typeface="Century Gothic" pitchFamily="34" charset="0"/>
              </a:rPr>
              <a:t> Web Service</a:t>
            </a:r>
          </a:p>
        </p:txBody>
      </p:sp>
      <p:cxnSp>
        <p:nvCxnSpPr>
          <p:cNvPr id="27" name="Straight Arrow Connector 26"/>
          <p:cNvCxnSpPr/>
          <p:nvPr/>
        </p:nvCxnSpPr>
        <p:spPr>
          <a:xfrm flipH="1">
            <a:off x="3123210" y="3022600"/>
            <a:ext cx="990" cy="78937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80886" y="3156345"/>
            <a:ext cx="1912703"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29" name="TextBox 28"/>
          <p:cNvSpPr txBox="1"/>
          <p:nvPr/>
        </p:nvSpPr>
        <p:spPr>
          <a:xfrm>
            <a:off x="3578337" y="4147785"/>
            <a:ext cx="2810339"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Update location via HTTP connection</a:t>
            </a:r>
            <a:endParaRPr lang="en-US" sz="2000" dirty="0">
              <a:solidFill>
                <a:schemeClr val="bg1">
                  <a:lumMod val="95000"/>
                </a:schemeClr>
              </a:solidFill>
              <a:latin typeface="Century Gothic" pitchFamily="34" charset="0"/>
            </a:endParaRPr>
          </a:p>
        </p:txBody>
      </p:sp>
      <p:sp>
        <p:nvSpPr>
          <p:cNvPr id="30" name="TextBox 29"/>
          <p:cNvSpPr txBox="1"/>
          <p:nvPr/>
        </p:nvSpPr>
        <p:spPr>
          <a:xfrm>
            <a:off x="3431272" y="5567405"/>
            <a:ext cx="2911678"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of ads/coupons</a:t>
            </a:r>
            <a:endParaRPr lang="en-US" sz="2000" dirty="0">
              <a:solidFill>
                <a:schemeClr val="bg1">
                  <a:lumMod val="95000"/>
                </a:schemeClr>
              </a:solidFill>
              <a:latin typeface="Century Gothic" pitchFamily="34" charset="0"/>
            </a:endParaRPr>
          </a:p>
        </p:txBody>
      </p:sp>
      <p:cxnSp>
        <p:nvCxnSpPr>
          <p:cNvPr id="32" name="Straight Arrow Connector 31"/>
          <p:cNvCxnSpPr/>
          <p:nvPr/>
        </p:nvCxnSpPr>
        <p:spPr>
          <a:xfrm>
            <a:off x="3538847" y="5533902"/>
            <a:ext cx="2719078" cy="964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78889" y="3152235"/>
            <a:ext cx="1664238"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sp>
        <p:nvSpPr>
          <p:cNvPr id="2" name="PB"/>
          <p:cNvSpPr/>
          <p:nvPr/>
        </p:nvSpPr>
        <p:spPr>
          <a:xfrm>
            <a:off x="0" y="6705600"/>
            <a:ext cx="73152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flipH="1" flipV="1">
            <a:off x="2553195" y="3040083"/>
            <a:ext cx="11875" cy="76002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272106" y="3836127"/>
            <a:ext cx="2049907" cy="2607082"/>
            <a:chOff x="357082" y="4203212"/>
            <a:chExt cx="2049907" cy="2607082"/>
          </a:xfrm>
        </p:grpSpPr>
        <p:sp>
          <p:nvSpPr>
            <p:cNvPr id="19" name="Cube 18"/>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0" name="Cube 19"/>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cxnSp>
        <p:nvCxnSpPr>
          <p:cNvPr id="31" name="Straight Arrow Connector 30"/>
          <p:cNvCxnSpPr/>
          <p:nvPr/>
        </p:nvCxnSpPr>
        <p:spPr>
          <a:xfrm flipH="1">
            <a:off x="3409950" y="4857750"/>
            <a:ext cx="2924175"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prstGeom prst="rect">
            <a:avLst/>
          </a:prstGeom>
        </p:spPr>
        <p:txBody>
          <a:bodyPr lIns="91425" tIns="91425" rIns="91425" bIns="91425" anchor="b" anchorCtr="0">
            <a:noAutofit/>
          </a:bodyPr>
          <a:lstStyle/>
          <a:p>
            <a:pPr>
              <a:buNone/>
            </a:pPr>
            <a:r>
              <a:rPr lang="en-US" dirty="0" smtClean="0"/>
              <a:t>K</a:t>
            </a:r>
            <a:r>
              <a:rPr lang="en" dirty="0" smtClean="0"/>
              <a:t>ey   Risks</a:t>
            </a:r>
            <a:endParaRPr lang="en" dirty="0"/>
          </a:p>
        </p:txBody>
      </p:sp>
      <p:sp>
        <p:nvSpPr>
          <p:cNvPr id="8" name="Slide Number Placeholder 7"/>
          <p:cNvSpPr>
            <a:spLocks noGrp="1"/>
          </p:cNvSpPr>
          <p:nvPr>
            <p:ph type="sldNum" sz="quarter" idx="4"/>
          </p:nvPr>
        </p:nvSpPr>
        <p:spPr>
          <a:xfrm>
            <a:off x="7086600" y="76200"/>
            <a:ext cx="2133600" cy="381000"/>
          </a:xfrm>
        </p:spPr>
        <p:txBody>
          <a:bodyPr/>
          <a:lstStyle/>
          <a:p>
            <a:fld id="{F8A268F4-B152-4CD1-AC62-706CE4DFB720}" type="slidenum">
              <a:rPr lang="en-US" smtClean="0"/>
              <a:pPr/>
              <a:t>21</a:t>
            </a:fld>
            <a:endParaRPr lang="en-US" dirty="0"/>
          </a:p>
        </p:txBody>
      </p:sp>
      <p:sp>
        <p:nvSpPr>
          <p:cNvPr id="12" name="Shape 121"/>
          <p:cNvSpPr txBox="1">
            <a:spLocks/>
          </p:cNvSpPr>
          <p:nvPr/>
        </p:nvSpPr>
        <p:spPr>
          <a:xfrm>
            <a:off x="457200" y="1676400"/>
            <a:ext cx="8229600" cy="4343400"/>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alibri"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alibri"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alibri"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r>
              <a:rPr lang="en-US" dirty="0" smtClean="0">
                <a:latin typeface="Century Gothic" pitchFamily="34" charset="0"/>
              </a:rPr>
              <a:t>Privacy </a:t>
            </a:r>
            <a:r>
              <a:rPr lang="en-US" dirty="0">
                <a:latin typeface="Century Gothic" pitchFamily="34" charset="0"/>
              </a:rPr>
              <a:t>protection on apps</a:t>
            </a:r>
          </a:p>
          <a:p>
            <a:r>
              <a:rPr lang="en-US" dirty="0">
                <a:latin typeface="Century Gothic" pitchFamily="34" charset="0"/>
              </a:rPr>
              <a:t>Content filter</a:t>
            </a:r>
          </a:p>
          <a:p>
            <a:r>
              <a:rPr lang="en-US" dirty="0">
                <a:latin typeface="Century Gothic" pitchFamily="34" charset="0"/>
              </a:rPr>
              <a:t>No cell service</a:t>
            </a:r>
          </a:p>
          <a:p>
            <a:r>
              <a:rPr lang="en-US" dirty="0">
                <a:latin typeface="Century Gothic" pitchFamily="34" charset="0"/>
              </a:rPr>
              <a:t>Inaccurate geolocation</a:t>
            </a:r>
          </a:p>
          <a:p>
            <a:r>
              <a:rPr lang="en-US" dirty="0">
                <a:latin typeface="Century Gothic" pitchFamily="34" charset="0"/>
              </a:rPr>
              <a:t>MCM server </a:t>
            </a:r>
            <a:r>
              <a:rPr lang="en-US" dirty="0" smtClean="0">
                <a:latin typeface="Century Gothic" pitchFamily="34" charset="0"/>
              </a:rPr>
              <a:t>failure</a:t>
            </a:r>
            <a:endParaRPr lang="en-US" dirty="0">
              <a:latin typeface="Century Gothic" pitchFamily="34" charset="0"/>
            </a:endParaRPr>
          </a:p>
        </p:txBody>
      </p:sp>
      <p:sp>
        <p:nvSpPr>
          <p:cNvPr id="2" name="PB"/>
          <p:cNvSpPr/>
          <p:nvPr/>
        </p:nvSpPr>
        <p:spPr>
          <a:xfrm>
            <a:off x="0" y="6705600"/>
            <a:ext cx="76809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Milestones</a:t>
            </a:r>
            <a:endParaRPr lang="en" dirty="0"/>
          </a:p>
        </p:txBody>
      </p:sp>
      <p:sp>
        <p:nvSpPr>
          <p:cNvPr id="121" name="Shape 121"/>
          <p:cNvSpPr txBox="1">
            <a:spLocks noGrp="1"/>
          </p:cNvSpPr>
          <p:nvPr>
            <p:ph type="body" idx="1"/>
          </p:nvPr>
        </p:nvSpPr>
        <p:spPr>
          <a:xfrm>
            <a:off x="457200" y="1676400"/>
            <a:ext cx="8458200" cy="4891374"/>
          </a:xfrm>
          <a:prstGeom prst="rect">
            <a:avLst/>
          </a:prstGeom>
        </p:spPr>
        <p:txBody>
          <a:bodyPr lIns="91425" tIns="91425" rIns="91425" bIns="91425" anchor="t" anchorCtr="0">
            <a:noAutofit/>
          </a:bodyPr>
          <a:lstStyle/>
          <a:p>
            <a:pPr>
              <a:buFont typeface="Wingdings" pitchFamily="2" charset="2"/>
              <a:buChar char="ü"/>
            </a:pPr>
            <a:r>
              <a:rPr lang="en" dirty="0" smtClean="0"/>
              <a:t>Connect apps to web service</a:t>
            </a:r>
          </a:p>
          <a:p>
            <a:pPr>
              <a:buFont typeface="Wingdings" pitchFamily="2" charset="2"/>
              <a:buChar char="ü"/>
            </a:pPr>
            <a:r>
              <a:rPr lang="en" dirty="0" smtClean="0"/>
              <a:t>Basic functionality on apps</a:t>
            </a:r>
          </a:p>
          <a:p>
            <a:pPr>
              <a:buFont typeface="Wingdings" pitchFamily="2" charset="2"/>
              <a:buChar char="ü"/>
            </a:pPr>
            <a:r>
              <a:rPr lang="en-US" dirty="0" smtClean="0"/>
              <a:t>L</a:t>
            </a:r>
            <a:r>
              <a:rPr lang="en" dirty="0" smtClean="0"/>
              <a:t>ocalization for merchant-user interaction</a:t>
            </a:r>
          </a:p>
          <a:p>
            <a:r>
              <a:rPr lang="en-US" dirty="0" smtClean="0"/>
              <a:t>D</a:t>
            </a:r>
            <a:r>
              <a:rPr lang="en" dirty="0" smtClean="0"/>
              <a:t>irect ads/coupons based on location &amp; demographics</a:t>
            </a:r>
          </a:p>
          <a:p>
            <a:r>
              <a:rPr lang="en-US" dirty="0" smtClean="0"/>
              <a:t>T</a:t>
            </a:r>
            <a:r>
              <a:rPr lang="en" dirty="0" smtClean="0"/>
              <a:t>esting</a:t>
            </a:r>
          </a:p>
          <a:p>
            <a:r>
              <a:rPr lang="en-US" dirty="0" smtClean="0"/>
              <a:t>D</a:t>
            </a:r>
            <a:r>
              <a:rPr lang="en" dirty="0" smtClean="0"/>
              <a:t>ocumentation</a:t>
            </a:r>
          </a:p>
          <a:p>
            <a:endParaRPr lang="en" dirty="0" smtClean="0"/>
          </a:p>
          <a:p>
            <a:endParaRPr lang="en" dirty="0" smtClean="0"/>
          </a:p>
          <a:p>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22</a:t>
            </a:fld>
            <a:endParaRPr lang="en-US" dirty="0"/>
          </a:p>
        </p:txBody>
      </p:sp>
      <p:sp>
        <p:nvSpPr>
          <p:cNvPr id="2" name="PB"/>
          <p:cNvSpPr/>
          <p:nvPr/>
        </p:nvSpPr>
        <p:spPr>
          <a:xfrm>
            <a:off x="0" y="6705600"/>
            <a:ext cx="80467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10" name="Slide Number Placeholder 9"/>
          <p:cNvSpPr>
            <a:spLocks noGrp="1"/>
          </p:cNvSpPr>
          <p:nvPr>
            <p:ph type="sldNum" sz="quarter" idx="4"/>
          </p:nvPr>
        </p:nvSpPr>
        <p:spPr>
          <a:xfrm>
            <a:off x="7086600" y="76200"/>
            <a:ext cx="2133600" cy="381000"/>
          </a:xfrm>
        </p:spPr>
        <p:txBody>
          <a:bodyPr/>
          <a:lstStyle/>
          <a:p>
            <a:fld id="{F8A268F4-B152-4CD1-AC62-706CE4DFB720}" type="slidenum">
              <a:rPr lang="en-US" smtClean="0"/>
              <a:pPr/>
              <a:t>23</a:t>
            </a:fld>
            <a:endParaRPr lang="en-US" dirty="0"/>
          </a:p>
        </p:txBody>
      </p:sp>
      <p:sp>
        <p:nvSpPr>
          <p:cNvPr id="3" name="AutoShape 2" descr="Inline image 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874330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PB"/>
          <p:cNvSpPr/>
          <p:nvPr/>
        </p:nvSpPr>
        <p:spPr>
          <a:xfrm>
            <a:off x="0" y="6705600"/>
            <a:ext cx="84124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1949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pPr>
              <a:buNone/>
            </a:pPr>
            <a:r>
              <a:rPr lang="en"/>
              <a:t>Conclusion</a:t>
            </a:r>
          </a:p>
        </p:txBody>
      </p:sp>
      <p:sp>
        <p:nvSpPr>
          <p:cNvPr id="127" name="Shape 127"/>
          <p:cNvSpPr txBox="1">
            <a:spLocks noGrp="1"/>
          </p:cNvSpPr>
          <p:nvPr>
            <p:ph type="body" idx="1"/>
          </p:nvPr>
        </p:nvSpPr>
        <p:spPr>
          <a:xfrm>
            <a:off x="444813" y="1524000"/>
            <a:ext cx="8229600" cy="4891374"/>
          </a:xfrm>
          <a:prstGeom prst="rect">
            <a:avLst/>
          </a:prstGeom>
        </p:spPr>
        <p:txBody>
          <a:bodyPr lIns="91425" tIns="91425" rIns="91425" bIns="91425" anchor="t" anchorCtr="0">
            <a:noAutofit/>
          </a:bodyPr>
          <a:lstStyle/>
          <a:p>
            <a:r>
              <a:rPr lang="en-US" dirty="0" smtClean="0"/>
              <a:t>C</a:t>
            </a:r>
            <a:r>
              <a:rPr lang="en" dirty="0" smtClean="0"/>
              <a:t>ombine functionality of PayPal, Square, and direct ads/coupons using localization</a:t>
            </a:r>
            <a:endParaRPr lang="en" dirty="0"/>
          </a:p>
          <a:p>
            <a:r>
              <a:rPr lang="en" dirty="0" smtClean="0"/>
              <a:t>Skeleton:</a:t>
            </a:r>
          </a:p>
          <a:p>
            <a:pPr lvl="1"/>
            <a:r>
              <a:rPr lang="en-US" dirty="0" smtClean="0"/>
              <a:t>D</a:t>
            </a:r>
            <a:r>
              <a:rPr lang="en" dirty="0" smtClean="0"/>
              <a:t>atabase</a:t>
            </a:r>
            <a:endParaRPr lang="en" dirty="0"/>
          </a:p>
          <a:p>
            <a:pPr lvl="1"/>
            <a:r>
              <a:rPr lang="en" dirty="0" smtClean="0"/>
              <a:t>Mobile apps</a:t>
            </a:r>
          </a:p>
          <a:p>
            <a:pPr lvl="1"/>
            <a:r>
              <a:rPr lang="en" dirty="0" smtClean="0"/>
              <a:t>Website</a:t>
            </a:r>
            <a:endParaRPr lang="en" dirty="0"/>
          </a:p>
          <a:p>
            <a:r>
              <a:rPr lang="en" dirty="0" smtClean="0"/>
              <a:t>Localization </a:t>
            </a:r>
            <a:r>
              <a:rPr lang="en" dirty="0"/>
              <a:t>for charging </a:t>
            </a:r>
            <a:r>
              <a:rPr lang="en" dirty="0" smtClean="0"/>
              <a:t>users</a:t>
            </a:r>
          </a:p>
          <a:p>
            <a:r>
              <a:rPr lang="en" dirty="0" smtClean="0"/>
              <a:t>Need direct advertisements</a:t>
            </a:r>
            <a:endParaRPr lang="en" dirty="0"/>
          </a:p>
        </p:txBody>
      </p:sp>
      <p:sp>
        <p:nvSpPr>
          <p:cNvPr id="8" name="Slide Number Placeholder 7"/>
          <p:cNvSpPr>
            <a:spLocks noGrp="1"/>
          </p:cNvSpPr>
          <p:nvPr>
            <p:ph type="sldNum" sz="quarter" idx="4"/>
          </p:nvPr>
        </p:nvSpPr>
        <p:spPr>
          <a:xfrm>
            <a:off x="7086600" y="76200"/>
            <a:ext cx="2133600" cy="381000"/>
          </a:xfrm>
        </p:spPr>
        <p:txBody>
          <a:bodyPr/>
          <a:lstStyle/>
          <a:p>
            <a:fld id="{F8A268F4-B152-4CD1-AC62-706CE4DFB720}" type="slidenum">
              <a:rPr lang="en-US" smtClean="0"/>
              <a:pPr/>
              <a:t>24</a:t>
            </a:fld>
            <a:endParaRPr lang="en-US" dirty="0"/>
          </a:p>
        </p:txBody>
      </p:sp>
      <p:sp>
        <p:nvSpPr>
          <p:cNvPr id="2" name="PB"/>
          <p:cNvSpPr/>
          <p:nvPr/>
        </p:nvSpPr>
        <p:spPr>
          <a:xfrm>
            <a:off x="0" y="6705600"/>
            <a:ext cx="87782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questions</a:t>
            </a:r>
          </a:p>
        </p:txBody>
      </p:sp>
      <p:sp>
        <p:nvSpPr>
          <p:cNvPr id="4" name="Slide Number Placeholder 3"/>
          <p:cNvSpPr>
            <a:spLocks noGrp="1"/>
          </p:cNvSpPr>
          <p:nvPr>
            <p:ph type="sldNum" sz="quarter" idx="4294967295"/>
          </p:nvPr>
        </p:nvSpPr>
        <p:spPr>
          <a:xfrm>
            <a:off x="7086600" y="76200"/>
            <a:ext cx="2133600" cy="381000"/>
          </a:xfrm>
        </p:spPr>
        <p:txBody>
          <a:bodyPr/>
          <a:lstStyle/>
          <a:p>
            <a:fld id="{F8A268F4-B152-4CD1-AC62-706CE4DFB720}" type="slidenum">
              <a:rPr lang="en-US" smtClean="0"/>
              <a:pPr/>
              <a:t>25</a:t>
            </a:fld>
            <a:endParaRPr lang="en-US" dirty="0"/>
          </a:p>
        </p:txBody>
      </p:sp>
      <p:sp>
        <p:nvSpPr>
          <p:cNvPr id="2" name="PB"/>
          <p:cNvSpPr/>
          <p:nvPr/>
        </p:nvSpPr>
        <p:spPr>
          <a:xfrm>
            <a:off x="0" y="6705600"/>
            <a:ext cx="91440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4299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Maps   API</a:t>
            </a:r>
            <a:endParaRPr lang="en-US" dirty="0"/>
          </a:p>
        </p:txBody>
      </p:sp>
      <p:sp>
        <p:nvSpPr>
          <p:cNvPr id="3" name="Text Placeholder 2"/>
          <p:cNvSpPr>
            <a:spLocks noGrp="1"/>
          </p:cNvSpPr>
          <p:nvPr>
            <p:ph type="body" idx="1"/>
          </p:nvPr>
        </p:nvSpPr>
        <p:spPr/>
        <p:txBody>
          <a:bodyPr/>
          <a:lstStyle/>
          <a:p>
            <a:r>
              <a:rPr lang="en-US" dirty="0" smtClean="0"/>
              <a:t>Google Maps API limit </a:t>
            </a:r>
          </a:p>
          <a:p>
            <a:pPr lvl="1"/>
            <a:r>
              <a:rPr lang="en-US" dirty="0" smtClean="0"/>
              <a:t>25,000 map loads per day for free </a:t>
            </a:r>
          </a:p>
          <a:p>
            <a:pPr lvl="1"/>
            <a:r>
              <a:rPr lang="en-US" dirty="0" smtClean="0"/>
              <a:t>2,500 requests per day for geocoding </a:t>
            </a:r>
          </a:p>
          <a:p>
            <a:r>
              <a:rPr lang="en-US" dirty="0" smtClean="0"/>
              <a:t>Google Maps API for Business</a:t>
            </a:r>
          </a:p>
          <a:p>
            <a:pPr lvl="1"/>
            <a:r>
              <a:rPr lang="en-US" dirty="0" smtClean="0"/>
              <a:t>$10,000 per year </a:t>
            </a:r>
          </a:p>
          <a:p>
            <a:pPr lvl="1"/>
            <a:r>
              <a:rPr lang="en-US" dirty="0" smtClean="0"/>
              <a:t>100,000 requests per day for geocoding</a:t>
            </a:r>
          </a:p>
          <a:p>
            <a:pPr lvl="1"/>
            <a:endParaRPr lang="en-US" dirty="0"/>
          </a:p>
        </p:txBody>
      </p:sp>
      <p:sp>
        <p:nvSpPr>
          <p:cNvPr id="4" name="Slide Number Placeholder 3"/>
          <p:cNvSpPr>
            <a:spLocks noGrp="1"/>
          </p:cNvSpPr>
          <p:nvPr>
            <p:ph type="sldNum" sz="quarter" idx="4"/>
          </p:nvPr>
        </p:nvSpPr>
        <p:spPr>
          <a:xfrm>
            <a:off x="7069775" y="76200"/>
            <a:ext cx="2133600" cy="381000"/>
          </a:xfrm>
        </p:spPr>
        <p:txBody>
          <a:bodyPr/>
          <a:lstStyle/>
          <a:p>
            <a:fld id="{F8A268F4-B152-4CD1-AC62-706CE4DFB720}" type="slidenum">
              <a:rPr lang="en-US" smtClean="0"/>
              <a:pPr/>
              <a:t>26</a:t>
            </a:fld>
            <a:endParaRPr lang="en-US" dirty="0"/>
          </a:p>
        </p:txBody>
      </p:sp>
    </p:spTree>
    <p:extLst>
      <p:ext uri="{BB962C8B-B14F-4D97-AF65-F5344CB8AC3E}">
        <p14:creationId xmlns:p14="http://schemas.microsoft.com/office/powerpoint/2010/main" val="24907260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Filter</a:t>
            </a:r>
            <a:endParaRPr lang="en-US" dirty="0"/>
          </a:p>
        </p:txBody>
      </p:sp>
      <p:sp>
        <p:nvSpPr>
          <p:cNvPr id="3" name="Text Placeholder 2"/>
          <p:cNvSpPr>
            <a:spLocks noGrp="1"/>
          </p:cNvSpPr>
          <p:nvPr>
            <p:ph type="body" idx="1"/>
          </p:nvPr>
        </p:nvSpPr>
        <p:spPr/>
        <p:txBody>
          <a:bodyPr/>
          <a:lstStyle/>
          <a:p>
            <a:r>
              <a:rPr lang="en-US" dirty="0" smtClean="0"/>
              <a:t>Different types of filters</a:t>
            </a:r>
          </a:p>
          <a:p>
            <a:pPr lvl="1"/>
            <a:r>
              <a:rPr lang="en-US" dirty="0" smtClean="0"/>
              <a:t>Inappropriate age content </a:t>
            </a:r>
          </a:p>
          <a:p>
            <a:pPr lvl="1"/>
            <a:r>
              <a:rPr lang="en-US" dirty="0" smtClean="0"/>
              <a:t>Inappropriate language</a:t>
            </a:r>
          </a:p>
          <a:p>
            <a:pPr lvl="1"/>
            <a:r>
              <a:rPr lang="en-US" dirty="0" smtClean="0"/>
              <a:t>Inappropriate number of ads pushed at one time</a:t>
            </a:r>
            <a:endParaRPr lang="en-US" dirty="0"/>
          </a:p>
        </p:txBody>
      </p:sp>
      <p:sp>
        <p:nvSpPr>
          <p:cNvPr id="4" name="Slide Number Placeholder 3"/>
          <p:cNvSpPr>
            <a:spLocks noGrp="1"/>
          </p:cNvSpPr>
          <p:nvPr>
            <p:ph type="sldNum" sz="quarter" idx="4"/>
          </p:nvPr>
        </p:nvSpPr>
        <p:spPr>
          <a:xfrm>
            <a:off x="7041932" y="76200"/>
            <a:ext cx="2133600" cy="381000"/>
          </a:xfrm>
        </p:spPr>
        <p:txBody>
          <a:bodyPr/>
          <a:lstStyle/>
          <a:p>
            <a:fld id="{F8A268F4-B152-4CD1-AC62-706CE4DFB720}" type="slidenum">
              <a:rPr lang="en-US" smtClean="0"/>
              <a:pPr/>
              <a:t>27</a:t>
            </a:fld>
            <a:endParaRPr lang="en-US" dirty="0"/>
          </a:p>
        </p:txBody>
      </p:sp>
    </p:spTree>
    <p:extLst>
      <p:ext uri="{BB962C8B-B14F-4D97-AF65-F5344CB8AC3E}">
        <p14:creationId xmlns:p14="http://schemas.microsoft.com/office/powerpoint/2010/main" val="18079478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Our Client</a:t>
            </a:r>
            <a:endParaRPr lang="en" dirty="0"/>
          </a:p>
        </p:txBody>
      </p:sp>
      <p:sp>
        <p:nvSpPr>
          <p:cNvPr id="30" name="Shape 30"/>
          <p:cNvSpPr txBox="1">
            <a:spLocks noGrp="1"/>
          </p:cNvSpPr>
          <p:nvPr>
            <p:ph type="body" idx="1"/>
          </p:nvPr>
        </p:nvSpPr>
        <p:spPr>
          <a:xfrm>
            <a:off x="457200" y="1676400"/>
            <a:ext cx="8610600" cy="4891374"/>
          </a:xfrm>
          <a:prstGeom prst="rect">
            <a:avLst/>
          </a:prstGeom>
        </p:spPr>
        <p:txBody>
          <a:bodyPr lIns="91425" tIns="91425" rIns="91425" bIns="91425" anchor="t" anchorCtr="0">
            <a:noAutofit/>
          </a:bodyPr>
          <a:lstStyle/>
          <a:p>
            <a:pPr lvl="0" rtl="0">
              <a:buNone/>
            </a:pPr>
            <a:r>
              <a:rPr lang="en" b="1" dirty="0" smtClean="0"/>
              <a:t>Joshua Cross</a:t>
            </a:r>
          </a:p>
          <a:p>
            <a:pPr lvl="1"/>
            <a:r>
              <a:rPr lang="en" dirty="0" smtClean="0"/>
              <a:t>Founder, CEO at Hermes Commerce, Inc.</a:t>
            </a:r>
          </a:p>
          <a:p>
            <a:pPr lvl="1"/>
            <a:r>
              <a:rPr lang="en" dirty="0"/>
              <a:t> </a:t>
            </a:r>
            <a:r>
              <a:rPr lang="en" dirty="0" smtClean="0"/>
              <a:t>                             Application Development</a:t>
            </a:r>
            <a:endParaRPr lang="en" dirty="0"/>
          </a:p>
          <a:p>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3</a:t>
            </a:fld>
            <a:endParaRPr lang="en-US"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2302"/>
          <a:stretch/>
        </p:blipFill>
        <p:spPr>
          <a:xfrm>
            <a:off x="1260921" y="2667000"/>
            <a:ext cx="2627258" cy="619125"/>
          </a:xfrm>
          <a:prstGeom prst="rect">
            <a:avLst/>
          </a:prstGeom>
        </p:spPr>
      </p:pic>
      <p:pic>
        <p:nvPicPr>
          <p:cNvPr id="3080" name="Picture 8" descr="http://www.gearygraphicdesign.com/wp-content/uploads/2011/09/Hermes-Commerce-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4175" y="3674679"/>
            <a:ext cx="33528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5487714"/>
            <a:ext cx="5410200" cy="990600"/>
          </a:xfrm>
          <a:prstGeom prst="rect">
            <a:avLst/>
          </a:prstGeom>
        </p:spPr>
      </p:pic>
      <p:sp>
        <p:nvSpPr>
          <p:cNvPr id="2" name="PB"/>
          <p:cNvSpPr/>
          <p:nvPr/>
        </p:nvSpPr>
        <p:spPr>
          <a:xfrm>
            <a:off x="0" y="6705600"/>
            <a:ext cx="10972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Shape 35"/>
          <p:cNvSpPr txBox="1">
            <a:spLocks noGrp="1"/>
          </p:cNvSpPr>
          <p:nvPr>
            <p:ph type="title"/>
          </p:nvPr>
        </p:nvSpPr>
        <p:spPr>
          <a:prstGeom prst="rect">
            <a:avLst/>
          </a:prstGeom>
        </p:spPr>
        <p:txBody>
          <a:bodyPr lIns="91425" tIns="91425" rIns="91425" bIns="91425" anchor="b" anchorCtr="0">
            <a:noAutofit/>
          </a:bodyPr>
          <a:lstStyle/>
          <a:p>
            <a:pPr>
              <a:buNone/>
            </a:pPr>
            <a:r>
              <a:rPr lang="en" dirty="0"/>
              <a:t>Problem </a:t>
            </a:r>
            <a:r>
              <a:rPr lang="en" dirty="0" smtClean="0"/>
              <a:t>  Statement</a:t>
            </a:r>
            <a:endParaRPr lang="en" dirty="0"/>
          </a:p>
        </p:txBody>
      </p:sp>
      <p:sp>
        <p:nvSpPr>
          <p:cNvPr id="36" name="Shape 36"/>
          <p:cNvSpPr txBox="1">
            <a:spLocks noGrp="1"/>
          </p:cNvSpPr>
          <p:nvPr>
            <p:ph type="body" idx="1"/>
          </p:nvPr>
        </p:nvSpPr>
        <p:spPr>
          <a:xfrm>
            <a:off x="457200" y="1676400"/>
            <a:ext cx="8610600" cy="2743200"/>
          </a:xfrm>
          <a:prstGeom prst="rect">
            <a:avLst/>
          </a:prstGeom>
        </p:spPr>
        <p:txBody>
          <a:bodyPr lIns="91425" tIns="91425" rIns="91425" bIns="91425" anchor="t" anchorCtr="0">
            <a:noAutofit/>
          </a:bodyPr>
          <a:lstStyle/>
          <a:p>
            <a:pPr>
              <a:buNone/>
            </a:pPr>
            <a:r>
              <a:rPr lang="en-US" dirty="0" smtClean="0"/>
              <a:t>W</a:t>
            </a:r>
            <a:r>
              <a:rPr lang="en" dirty="0" smtClean="0"/>
              <a:t>e want:</a:t>
            </a:r>
          </a:p>
          <a:p>
            <a:pPr lvl="1"/>
            <a:r>
              <a:rPr lang="en" dirty="0" smtClean="0">
                <a:solidFill>
                  <a:srgbClr val="33CAFF"/>
                </a:solidFill>
                <a:latin typeface="Bebas"/>
              </a:rPr>
              <a:t>Moneyless  trasactions </a:t>
            </a:r>
            <a:r>
              <a:rPr lang="en" dirty="0" smtClean="0"/>
              <a:t>similar to PayPal</a:t>
            </a:r>
          </a:p>
          <a:p>
            <a:pPr lvl="1"/>
            <a:r>
              <a:rPr lang="en" dirty="0" smtClean="0">
                <a:solidFill>
                  <a:srgbClr val="33CAFF"/>
                </a:solidFill>
                <a:latin typeface="Bebas"/>
              </a:rPr>
              <a:t>Mobile  transactions </a:t>
            </a:r>
            <a:r>
              <a:rPr lang="en" dirty="0" smtClean="0"/>
              <a:t>like Square</a:t>
            </a:r>
          </a:p>
          <a:p>
            <a:pPr lvl="1"/>
            <a:r>
              <a:rPr lang="en" dirty="0" smtClean="0"/>
              <a:t>Use </a:t>
            </a:r>
            <a:r>
              <a:rPr lang="en" dirty="0" smtClean="0">
                <a:solidFill>
                  <a:srgbClr val="33CAFF"/>
                </a:solidFill>
                <a:latin typeface="Bebas"/>
              </a:rPr>
              <a:t>location-based</a:t>
            </a:r>
            <a:r>
              <a:rPr lang="en" dirty="0" smtClean="0"/>
              <a:t> direct ads</a:t>
            </a:r>
          </a:p>
        </p:txBody>
      </p:sp>
      <p:sp>
        <p:nvSpPr>
          <p:cNvPr id="9" name="Slide Number Placeholder 8"/>
          <p:cNvSpPr>
            <a:spLocks noGrp="1"/>
          </p:cNvSpPr>
          <p:nvPr>
            <p:ph type="sldNum" sz="quarter" idx="4"/>
          </p:nvPr>
        </p:nvSpPr>
        <p:spPr/>
        <p:txBody>
          <a:bodyPr/>
          <a:lstStyle/>
          <a:p>
            <a:fld id="{F8A268F4-B152-4CD1-AC62-706CE4DFB720}" type="slidenum">
              <a:rPr lang="en-US" smtClean="0"/>
              <a:pPr/>
              <a:t>4</a:t>
            </a:fld>
            <a:endParaRPr lang="en-US" dirty="0"/>
          </a:p>
        </p:txBody>
      </p:sp>
      <p:sp>
        <p:nvSpPr>
          <p:cNvPr id="2" name="PB"/>
          <p:cNvSpPr/>
          <p:nvPr/>
        </p:nvSpPr>
        <p:spPr>
          <a:xfrm>
            <a:off x="0" y="6705600"/>
            <a:ext cx="14630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lIns="91425" tIns="91425" rIns="91425" bIns="91425" anchor="b" anchorCtr="0">
            <a:noAutofit/>
          </a:bodyPr>
          <a:lstStyle/>
          <a:p>
            <a:pPr>
              <a:buNone/>
            </a:pPr>
            <a:r>
              <a:rPr lang="en" dirty="0"/>
              <a:t>Solution </a:t>
            </a:r>
            <a:r>
              <a:rPr lang="en" dirty="0" smtClean="0"/>
              <a:t>  Overview</a:t>
            </a:r>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5</a:t>
            </a:fld>
            <a:endParaRPr lang="en-US" dirty="0"/>
          </a:p>
        </p:txBody>
      </p:sp>
      <p:graphicFrame>
        <p:nvGraphicFramePr>
          <p:cNvPr id="2" name="Diagram 1"/>
          <p:cNvGraphicFramePr/>
          <p:nvPr>
            <p:extLst>
              <p:ext uri="{D42A27DB-BD31-4B8C-83A1-F6EECF244321}">
                <p14:modId xmlns:p14="http://schemas.microsoft.com/office/powerpoint/2010/main" val="188612430"/>
              </p:ext>
            </p:extLst>
          </p:nvPr>
        </p:nvGraphicFramePr>
        <p:xfrm>
          <a:off x="1143000" y="1524000"/>
          <a:ext cx="70104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362200" y="4876800"/>
            <a:ext cx="1676400" cy="415391"/>
          </a:xfrm>
          <a:prstGeom prst="rect">
            <a:avLst/>
          </a:prstGeom>
        </p:spPr>
      </p:pic>
      <p:sp>
        <p:nvSpPr>
          <p:cNvPr id="4" name="PB"/>
          <p:cNvSpPr/>
          <p:nvPr/>
        </p:nvSpPr>
        <p:spPr>
          <a:xfrm>
            <a:off x="0" y="6705600"/>
            <a:ext cx="18288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www.findthatlogo.com/wp-content/uploads/2011/11/paypal-logo.gif"/>
          <p:cNvPicPr>
            <a:picLocks noChangeAspect="1" noChangeArrowheads="1"/>
          </p:cNvPicPr>
          <p:nvPr/>
        </p:nvPicPr>
        <p:blipFill rotWithShape="1">
          <a:blip r:embed="rId10">
            <a:lum bright="70000" contrast="-70000"/>
            <a:extLst>
              <a:ext uri="{BEBA8EAE-BF5A-486C-A8C5-ECC9F3942E4B}">
                <a14:imgProps xmlns:a14="http://schemas.microsoft.com/office/drawing/2010/main">
                  <a14:imgLayer r:embed="rId11">
                    <a14:imgEffect>
                      <a14:backgroundRemoval t="16000" b="65600" l="0" r="98400">
                        <a14:foregroundMark x1="33200" y1="45600" x2="33200" y2="45600"/>
                        <a14:foregroundMark x1="40000" y1="45200" x2="40000" y2="45200"/>
                        <a14:foregroundMark x1="55200" y1="41600" x2="55200" y2="41600"/>
                        <a14:foregroundMark x1="78800" y1="45200" x2="78800" y2="45200"/>
                        <a14:foregroundMark x1="88800" y1="46400" x2="88800" y2="46400"/>
                      </a14:backgroundRemoval>
                    </a14:imgEffect>
                  </a14:imgLayer>
                </a14:imgProps>
              </a:ext>
              <a:ext uri="{28A0092B-C50C-407E-A947-70E740481C1C}">
                <a14:useLocalDpi xmlns:a14="http://schemas.microsoft.com/office/drawing/2010/main" val="0"/>
              </a:ext>
            </a:extLst>
          </a:blip>
          <a:srcRect t="30842" b="33213"/>
          <a:stretch/>
        </p:blipFill>
        <p:spPr bwMode="auto">
          <a:xfrm>
            <a:off x="3679939" y="2057400"/>
            <a:ext cx="1983880" cy="7130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469170" y="2900700"/>
            <a:ext cx="2405418" cy="560565"/>
          </a:xfrm>
          <a:prstGeom prst="rect">
            <a:avLst/>
          </a:prstGeom>
        </p:spPr>
      </p:pic>
      <p:sp>
        <p:nvSpPr>
          <p:cNvPr id="5" name="TextBox 4"/>
          <p:cNvSpPr txBox="1"/>
          <p:nvPr/>
        </p:nvSpPr>
        <p:spPr>
          <a:xfrm>
            <a:off x="4475786" y="2592923"/>
            <a:ext cx="378630" cy="477054"/>
          </a:xfrm>
          <a:prstGeom prst="rect">
            <a:avLst/>
          </a:prstGeom>
          <a:noFill/>
        </p:spPr>
        <p:txBody>
          <a:bodyPr wrap="none" rtlCol="0">
            <a:spAutoFit/>
          </a:bodyPr>
          <a:lstStyle/>
          <a:p>
            <a:r>
              <a:rPr lang="en-US" sz="2500" dirty="0" smtClean="0">
                <a:solidFill>
                  <a:schemeClr val="bg1">
                    <a:lumMod val="95000"/>
                  </a:schemeClr>
                </a:solidFill>
                <a:latin typeface="Century Gothic" pitchFamily="34" charset="0"/>
              </a:rPr>
              <a:t>+</a:t>
            </a:r>
            <a:endParaRPr lang="en-US" sz="2500" dirty="0">
              <a:solidFill>
                <a:schemeClr val="bg1">
                  <a:lumMod val="95000"/>
                </a:schemeClr>
              </a:solidFill>
              <a:latin typeface="Century Gothic" pitchFamily="34" charset="0"/>
            </a:endParaRPr>
          </a:p>
        </p:txBody>
      </p:sp>
      <p:grpSp>
        <p:nvGrpSpPr>
          <p:cNvPr id="24" name="Group 23"/>
          <p:cNvGrpSpPr/>
          <p:nvPr/>
        </p:nvGrpSpPr>
        <p:grpSpPr>
          <a:xfrm>
            <a:off x="2776251" y="2360362"/>
            <a:ext cx="3777699" cy="3873909"/>
            <a:chOff x="2598234" y="2057400"/>
            <a:chExt cx="4114800" cy="4114800"/>
          </a:xfrm>
        </p:grpSpPr>
        <p:sp>
          <p:nvSpPr>
            <p:cNvPr id="29" name="Oval 28"/>
            <p:cNvSpPr/>
            <p:nvPr/>
          </p:nvSpPr>
          <p:spPr>
            <a:xfrm>
              <a:off x="2598234" y="2057400"/>
              <a:ext cx="4114800" cy="4114800"/>
            </a:xfrm>
            <a:prstGeom prst="ellipse">
              <a:avLst/>
            </a:prstGeom>
            <a:solidFill>
              <a:srgbClr val="007FAC"/>
            </a:solidFill>
          </p:spPr>
          <p:style>
            <a:lnRef idx="2">
              <a:schemeClr val="lt1">
                <a:hueOff val="0"/>
                <a:satOff val="0"/>
                <a:lumOff val="0"/>
                <a:alphaOff val="0"/>
              </a:schemeClr>
            </a:lnRef>
            <a:fillRef idx="1">
              <a:schemeClr val="accent4">
                <a:alpha val="50000"/>
                <a:hueOff val="1754092"/>
                <a:satOff val="4262"/>
                <a:lumOff val="6961"/>
                <a:alphaOff val="0"/>
              </a:schemeClr>
            </a:fillRef>
            <a:effectRef idx="0">
              <a:schemeClr val="accent4">
                <a:alpha val="50000"/>
                <a:hueOff val="1754092"/>
                <a:satOff val="4262"/>
                <a:lumOff val="6961"/>
                <a:alphaOff val="0"/>
              </a:schemeClr>
            </a:effectRef>
            <a:fontRef idx="minor">
              <a:schemeClr val="tx1"/>
            </a:fontRef>
          </p:style>
        </p:sp>
        <p:pic>
          <p:nvPicPr>
            <p:cNvPr id="17" name="Picture 16"/>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124200" y="4377477"/>
              <a:ext cx="3033857" cy="707018"/>
            </a:xfrm>
            <a:prstGeom prst="rect">
              <a:avLst/>
            </a:prstGeom>
          </p:spPr>
        </p:pic>
        <p:pic>
          <p:nvPicPr>
            <p:cNvPr id="21" name="Picture 20"/>
            <p:cNvPicPr>
              <a:picLocks noChangeAspect="1"/>
            </p:cNvPicPr>
            <p:nvPr/>
          </p:nvPicPr>
          <p:blipFill rotWithShape="1">
            <a:blip r:embed="rId14">
              <a:extLst>
                <a:ext uri="{28A0092B-C50C-407E-A947-70E740481C1C}">
                  <a14:useLocalDpi xmlns:a14="http://schemas.microsoft.com/office/drawing/2010/main" val="0"/>
                </a:ext>
              </a:extLst>
            </a:blip>
            <a:srcRect r="81676"/>
            <a:stretch/>
          </p:blipFill>
          <p:spPr>
            <a:xfrm>
              <a:off x="3993931" y="3090892"/>
              <a:ext cx="1289104" cy="1288155"/>
            </a:xfrm>
            <a:prstGeom prst="rect">
              <a:avLst/>
            </a:prstGeom>
          </p:spPr>
        </p:pic>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622733" y="4409090"/>
            <a:ext cx="7772400" cy="1361089"/>
          </a:xfrm>
        </p:spPr>
        <p:txBody>
          <a:bodyPr/>
          <a:lstStyle/>
          <a:p>
            <a:r>
              <a:rPr lang="en-US" dirty="0" smtClean="0"/>
              <a:t>requirements</a:t>
            </a:r>
            <a:endParaRPr lang="en-US" dirty="0"/>
          </a:p>
        </p:txBody>
      </p:sp>
      <p:sp>
        <p:nvSpPr>
          <p:cNvPr id="7" name="Text Placeholder 6"/>
          <p:cNvSpPr>
            <a:spLocks noGrp="1"/>
          </p:cNvSpPr>
          <p:nvPr>
            <p:ph type="body" idx="10"/>
          </p:nvPr>
        </p:nvSpPr>
        <p:spPr>
          <a:xfrm>
            <a:off x="457200" y="5562600"/>
            <a:ext cx="7924800" cy="762000"/>
          </a:xfrm>
        </p:spPr>
        <p:txBody>
          <a:bodyPr/>
          <a:lstStyle/>
          <a:p>
            <a:pPr algn="r"/>
            <a:r>
              <a:rPr lang="en-US" dirty="0" smtClean="0"/>
              <a:t>Daren Rodhouse</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6</a:t>
            </a:fld>
            <a:endParaRPr lang="en-US" dirty="0"/>
          </a:p>
        </p:txBody>
      </p:sp>
      <p:sp>
        <p:nvSpPr>
          <p:cNvPr id="2" name="PB"/>
          <p:cNvSpPr/>
          <p:nvPr/>
        </p:nvSpPr>
        <p:spPr>
          <a:xfrm>
            <a:off x="0" y="6705600"/>
            <a:ext cx="21945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Client introduction</a:t>
            </a:r>
          </a:p>
          <a:p>
            <a:pPr algn="l"/>
            <a:r>
              <a:rPr lang="en-US" sz="3000" dirty="0" smtClean="0">
                <a:solidFill>
                  <a:schemeClr val="bg1">
                    <a:lumMod val="65000"/>
                  </a:schemeClr>
                </a:solidFill>
                <a:latin typeface="Century Gothic" pitchFamily="34" charset="0"/>
                <a:cs typeface="Courier New" pitchFamily="49" charset="0"/>
              </a:rPr>
              <a:t>Problem statement and solution</a:t>
            </a:r>
          </a:p>
          <a:p>
            <a:pPr algn="l"/>
            <a:r>
              <a:rPr lang="en-US" sz="3000" dirty="0" smtClean="0">
                <a:solidFill>
                  <a:srgbClr val="33CAFF"/>
                </a:solidFill>
                <a:cs typeface="Courier New" pitchFamily="49" charset="0"/>
              </a:rPr>
              <a:t>Requirements</a:t>
            </a:r>
          </a:p>
          <a:p>
            <a:pPr algn="l"/>
            <a:r>
              <a:rPr lang="en-US" sz="3000" dirty="0" smtClean="0">
                <a:solidFill>
                  <a:schemeClr val="bg1">
                    <a:lumMod val="65000"/>
                  </a:schemeClr>
                </a:solidFill>
                <a:latin typeface="Century Gothic" pitchFamily="34" charset="0"/>
                <a:cs typeface="Courier New" pitchFamily="49" charset="0"/>
              </a:rPr>
              <a:t>Architecture overview</a:t>
            </a:r>
          </a:p>
          <a:p>
            <a:pPr algn="l"/>
            <a:r>
              <a:rPr lang="en-US" sz="3000" dirty="0" smtClean="0">
                <a:solidFill>
                  <a:schemeClr val="bg1">
                    <a:lumMod val="65000"/>
                  </a:schemeClr>
                </a:solidFill>
                <a:latin typeface="Century Gothic" pitchFamily="34" charset="0"/>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Risks</a:t>
            </a:r>
          </a:p>
          <a:p>
            <a:pPr algn="l"/>
            <a:r>
              <a:rPr lang="en-US" sz="3000" dirty="0" smtClean="0">
                <a:solidFill>
                  <a:schemeClr val="bg1">
                    <a:lumMod val="65000"/>
                  </a:schemeClr>
                </a:solidFill>
                <a:latin typeface="Century Gothic" pitchFamily="34" charset="0"/>
                <a:cs typeface="Courier New" pitchFamily="49" charset="0"/>
              </a:rPr>
              <a:t>Schedule</a:t>
            </a:r>
          </a:p>
          <a:p>
            <a:pPr algn="l"/>
            <a:r>
              <a:rPr lang="en-US" sz="3000" dirty="0" smtClean="0">
                <a:solidFill>
                  <a:schemeClr val="bg1">
                    <a:lumMod val="65000"/>
                  </a:schemeClr>
                </a:solidFill>
                <a:latin typeface="Century Gothic" pitchFamily="34" charset="0"/>
                <a:cs typeface="Courier New" pitchFamily="49" charset="0"/>
              </a:rPr>
              <a:t>Conclusion</a:t>
            </a:r>
          </a:p>
          <a:p>
            <a:pPr algn="l"/>
            <a:endParaRPr lang="en-US" sz="3000" dirty="0" smtClean="0">
              <a:solidFill>
                <a:schemeClr val="bg1">
                  <a:lumMod val="85000"/>
                </a:schemeClr>
              </a:solidFill>
              <a:latin typeface="Century Gothic" pitchFamily="34" charset="0"/>
              <a:cs typeface="Courier New" pitchFamily="49" charset="0"/>
            </a:endParaRPr>
          </a:p>
          <a:p>
            <a:pPr algn="l"/>
            <a:endParaRPr lang="en-US" sz="3000" dirty="0">
              <a:solidFill>
                <a:schemeClr val="bg1">
                  <a:lumMod val="8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39760425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500" dirty="0" smtClean="0"/>
              <a:t>Requirements   Elicitation</a:t>
            </a:r>
            <a:endParaRPr lang="en-US" sz="5500" dirty="0"/>
          </a:p>
        </p:txBody>
      </p:sp>
      <p:sp>
        <p:nvSpPr>
          <p:cNvPr id="3" name="Text Placeholder 2"/>
          <p:cNvSpPr>
            <a:spLocks noGrp="1"/>
          </p:cNvSpPr>
          <p:nvPr>
            <p:ph type="body" idx="1"/>
          </p:nvPr>
        </p:nvSpPr>
        <p:spPr/>
        <p:txBody>
          <a:bodyPr/>
          <a:lstStyle/>
          <a:p>
            <a:r>
              <a:rPr lang="en-US" dirty="0" smtClean="0"/>
              <a:t>Group Brainstorming</a:t>
            </a:r>
          </a:p>
          <a:p>
            <a:pPr lvl="1"/>
            <a:r>
              <a:rPr lang="en" dirty="0" smtClean="0"/>
              <a:t>Group consensus</a:t>
            </a:r>
            <a:endParaRPr lang="en" dirty="0"/>
          </a:p>
          <a:p>
            <a:pPr lvl="1"/>
            <a:r>
              <a:rPr lang="en" dirty="0"/>
              <a:t>Compose questions </a:t>
            </a:r>
            <a:endParaRPr lang="en" dirty="0" smtClean="0"/>
          </a:p>
          <a:p>
            <a:r>
              <a:rPr lang="en" dirty="0" smtClean="0"/>
              <a:t>Initial Client Meeting</a:t>
            </a:r>
            <a:endParaRPr lang="en" dirty="0"/>
          </a:p>
          <a:p>
            <a:pPr lvl="1"/>
            <a:r>
              <a:rPr lang="en-US" dirty="0" smtClean="0"/>
              <a:t>Lay out group's </a:t>
            </a:r>
            <a:r>
              <a:rPr lang="en-US" dirty="0"/>
              <a:t>understanding of project</a:t>
            </a:r>
          </a:p>
          <a:p>
            <a:pPr lvl="1"/>
            <a:r>
              <a:rPr lang="en-US" dirty="0"/>
              <a:t>Client molds understanding </a:t>
            </a:r>
            <a:endParaRPr lang="en-US" dirty="0" smtClean="0"/>
          </a:p>
          <a:p>
            <a:r>
              <a:rPr lang="en-US" dirty="0" smtClean="0"/>
              <a:t>Follow-Up </a:t>
            </a:r>
            <a:r>
              <a:rPr lang="en-US" dirty="0"/>
              <a:t>Client </a:t>
            </a:r>
            <a:r>
              <a:rPr lang="en-US" dirty="0" smtClean="0"/>
              <a:t>Meetings</a:t>
            </a:r>
          </a:p>
          <a:p>
            <a:pPr lvl="1"/>
            <a:r>
              <a:rPr lang="en-US" dirty="0" smtClean="0"/>
              <a:t>Go over requirements </a:t>
            </a:r>
            <a:r>
              <a:rPr lang="en-US" dirty="0"/>
              <a:t>document</a:t>
            </a:r>
          </a:p>
          <a:p>
            <a:endParaRPr lang="en-US" dirty="0" smtClean="0"/>
          </a:p>
          <a:p>
            <a:pPr lvl="1"/>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a:t>
            </a:fld>
            <a:endParaRPr lang="en-US" dirty="0"/>
          </a:p>
        </p:txBody>
      </p:sp>
      <p:sp>
        <p:nvSpPr>
          <p:cNvPr id="5" name="PB"/>
          <p:cNvSpPr/>
          <p:nvPr/>
        </p:nvSpPr>
        <p:spPr>
          <a:xfrm>
            <a:off x="0" y="6705600"/>
            <a:ext cx="25603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7576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sz="5700" dirty="0" smtClean="0"/>
              <a:t>Functional   requirements</a:t>
            </a:r>
            <a:endParaRPr lang="en-US" sz="5700" dirty="0"/>
          </a:p>
        </p:txBody>
      </p:sp>
      <p:sp>
        <p:nvSpPr>
          <p:cNvPr id="3" name="Text Placeholder 2"/>
          <p:cNvSpPr>
            <a:spLocks noGrp="1"/>
          </p:cNvSpPr>
          <p:nvPr>
            <p:ph type="body" idx="1"/>
          </p:nvPr>
        </p:nvSpPr>
        <p:spPr/>
        <p:txBody>
          <a:bodyPr/>
          <a:lstStyle/>
          <a:p>
            <a:r>
              <a:rPr lang="en-US" dirty="0"/>
              <a:t>Customer/Merchant Interfaces</a:t>
            </a:r>
          </a:p>
          <a:p>
            <a:pPr lvl="1"/>
            <a:r>
              <a:rPr lang="en-US" dirty="0" smtClean="0"/>
              <a:t>Mobile devices</a:t>
            </a:r>
            <a:endParaRPr lang="en-US" dirty="0"/>
          </a:p>
          <a:p>
            <a:pPr lvl="1"/>
            <a:r>
              <a:rPr lang="en-US" dirty="0"/>
              <a:t>Website</a:t>
            </a:r>
          </a:p>
          <a:p>
            <a:r>
              <a:rPr lang="en-US" dirty="0"/>
              <a:t>Basic functionality</a:t>
            </a:r>
          </a:p>
          <a:p>
            <a:pPr lvl="1"/>
            <a:r>
              <a:rPr lang="en-US" dirty="0"/>
              <a:t>Request/accept payment </a:t>
            </a:r>
          </a:p>
          <a:p>
            <a:pPr lvl="1"/>
            <a:r>
              <a:rPr lang="en-US" dirty="0"/>
              <a:t>Change settings</a:t>
            </a:r>
          </a:p>
          <a:p>
            <a:pPr lvl="2"/>
            <a:r>
              <a:rPr lang="en-US" dirty="0"/>
              <a:t>Ads, coupons, location, account </a:t>
            </a:r>
          </a:p>
          <a:p>
            <a:pPr lvl="1"/>
            <a:r>
              <a:rPr lang="en-US" dirty="0"/>
              <a:t>Merchant map</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a:t>
            </a:fld>
            <a:endParaRPr lang="en-US" dirty="0"/>
          </a:p>
        </p:txBody>
      </p:sp>
      <p:sp>
        <p:nvSpPr>
          <p:cNvPr id="5" name="PB"/>
          <p:cNvSpPr/>
          <p:nvPr/>
        </p:nvSpPr>
        <p:spPr>
          <a:xfrm>
            <a:off x="0" y="6705600"/>
            <a:ext cx="29260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34183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dirty="0" smtClean="0"/>
              <a:t>Functional   requirements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9</a:t>
            </a:fld>
            <a:endParaRPr lang="en-US" dirty="0"/>
          </a:p>
        </p:txBody>
      </p:sp>
      <p:sp>
        <p:nvSpPr>
          <p:cNvPr id="20" name="Shape 103"/>
          <p:cNvSpPr txBox="1">
            <a:spLocks/>
          </p:cNvSpPr>
          <p:nvPr/>
        </p:nvSpPr>
        <p:spPr>
          <a:xfrm>
            <a:off x="457200" y="1447800"/>
            <a:ext cx="8229600" cy="51199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0" indent="0">
              <a:buSzPct val="100000"/>
              <a:buNone/>
            </a:pPr>
            <a:r>
              <a:rPr lang="en" dirty="0"/>
              <a:t>Customer/Merchant apps </a:t>
            </a:r>
            <a:r>
              <a:rPr lang="en" dirty="0" smtClean="0"/>
              <a:t>must communicate </a:t>
            </a:r>
            <a:r>
              <a:rPr lang="en" dirty="0"/>
              <a:t>with each other </a:t>
            </a:r>
          </a:p>
          <a:p>
            <a:pPr marL="971550" lvl="1" indent="-514350">
              <a:buSzPct val="100000"/>
              <a:buFont typeface="+mj-lt"/>
              <a:buAutoNum type="arabicPeriod"/>
            </a:pPr>
            <a:r>
              <a:rPr lang="en" dirty="0" smtClean="0">
                <a:sym typeface="Wingdings" pitchFamily="2" charset="2"/>
              </a:rPr>
              <a:t>Merchant charges customer</a:t>
            </a:r>
          </a:p>
          <a:p>
            <a:pPr marL="971550" lvl="1" indent="-514350">
              <a:buSzPct val="100000"/>
              <a:buFont typeface="+mj-lt"/>
              <a:buAutoNum type="arabicPeriod"/>
            </a:pPr>
            <a:r>
              <a:rPr lang="en" dirty="0" smtClean="0">
                <a:sym typeface="Wingdings" pitchFamily="2" charset="2"/>
              </a:rPr>
              <a:t>Customer is notified</a:t>
            </a:r>
          </a:p>
          <a:p>
            <a:pPr marL="971550" lvl="1" indent="-514350">
              <a:buSzPct val="100000"/>
              <a:buFont typeface="+mj-lt"/>
              <a:buAutoNum type="arabicPeriod"/>
            </a:pPr>
            <a:r>
              <a:rPr lang="en" dirty="0" smtClean="0">
                <a:sym typeface="Wingdings" pitchFamily="2" charset="2"/>
              </a:rPr>
              <a:t>Customer replies </a:t>
            </a:r>
          </a:p>
        </p:txBody>
      </p:sp>
      <p:pic>
        <p:nvPicPr>
          <p:cNvPr id="21" name="Picture 2" descr="http://kids.wanpug.com/illust/illust38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8558"/>
            <a:ext cx="2133600" cy="286076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2335924" y="3962400"/>
            <a:ext cx="3836276" cy="2438400"/>
            <a:chOff x="2412124" y="3886200"/>
            <a:chExt cx="3256364" cy="2438400"/>
          </a:xfrm>
        </p:grpSpPr>
        <p:sp>
          <p:nvSpPr>
            <p:cNvPr id="23" name="Circular Arrow 22"/>
            <p:cNvSpPr/>
            <p:nvPr/>
          </p:nvSpPr>
          <p:spPr>
            <a:xfrm>
              <a:off x="2412124" y="38862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2781300" y="4094946"/>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1</a:t>
              </a:r>
              <a:endParaRPr lang="en-US" sz="2500" dirty="0">
                <a:solidFill>
                  <a:schemeClr val="bg1">
                    <a:lumMod val="95000"/>
                  </a:schemeClr>
                </a:solidFill>
                <a:latin typeface="Bebas" pitchFamily="2" charset="0"/>
              </a:endParaRPr>
            </a:p>
          </p:txBody>
        </p:sp>
      </p:grpSp>
      <p:grpSp>
        <p:nvGrpSpPr>
          <p:cNvPr id="7" name="Group 6"/>
          <p:cNvGrpSpPr/>
          <p:nvPr/>
        </p:nvGrpSpPr>
        <p:grpSpPr>
          <a:xfrm>
            <a:off x="5768834" y="2339136"/>
            <a:ext cx="2952370" cy="2810833"/>
            <a:chOff x="5768834" y="2339136"/>
            <a:chExt cx="2952370" cy="2810833"/>
          </a:xfrm>
        </p:grpSpPr>
        <p:sp>
          <p:nvSpPr>
            <p:cNvPr id="26" name="Isosceles Triangle 25"/>
            <p:cNvSpPr/>
            <p:nvPr/>
          </p:nvSpPr>
          <p:spPr>
            <a:xfrm rot="14033086">
              <a:off x="5950710" y="2924981"/>
              <a:ext cx="1623353" cy="1987105"/>
            </a:xfrm>
            <a:prstGeom prst="triangle">
              <a:avLst>
                <a:gd name="adj" fmla="val 48579"/>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6942975" y="2544792"/>
              <a:ext cx="1476406" cy="2605177"/>
              <a:chOff x="3457902" y="3303917"/>
              <a:chExt cx="1837593" cy="3338933"/>
            </a:xfrm>
          </p:grpSpPr>
          <p:pic>
            <p:nvPicPr>
              <p:cNvPr id="19" name="Picture 2" descr="http://photos.appleinsider.com/whiteiphone-110424-1.png"/>
              <p:cNvPicPr>
                <a:picLocks noChangeAspect="1" noChangeArrowheads="1"/>
              </p:cNvPicPr>
              <p:nvPr/>
            </p:nvPicPr>
            <p:blipFill rotWithShape="1">
              <a:blip r:embed="rId3">
                <a:extLst>
                  <a:ext uri="{28A0092B-C50C-407E-A947-70E740481C1C}">
                    <a14:useLocalDpi xmlns:a14="http://schemas.microsoft.com/office/drawing/2010/main" val="0"/>
                  </a:ext>
                </a:extLst>
              </a:blip>
              <a:srcRect t="2566" r="58907"/>
              <a:stretch/>
            </p:blipFill>
            <p:spPr bwMode="auto">
              <a:xfrm>
                <a:off x="3457902" y="3303917"/>
                <a:ext cx="1837593" cy="33389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702" y="3900609"/>
                <a:ext cx="1391043" cy="2076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8302104" y="2339136"/>
              <a:ext cx="419100" cy="477054"/>
            </a:xfrm>
            <a:prstGeom prst="rect">
              <a:avLst/>
            </a:prstGeom>
            <a:noFill/>
          </p:spPr>
          <p:txBody>
            <a:bodyPr wrap="square" rtlCol="0">
              <a:spAutoFit/>
            </a:bodyPr>
            <a:lstStyle/>
            <a:p>
              <a:r>
                <a:rPr lang="en-US" sz="2500" dirty="0">
                  <a:solidFill>
                    <a:schemeClr val="bg1">
                      <a:lumMod val="95000"/>
                    </a:schemeClr>
                  </a:solidFill>
                  <a:latin typeface="Bebas" pitchFamily="2" charset="0"/>
                </a:rPr>
                <a:t>2</a:t>
              </a:r>
            </a:p>
          </p:txBody>
        </p:sp>
      </p:grpSp>
      <p:grpSp>
        <p:nvGrpSpPr>
          <p:cNvPr id="29" name="Group 28"/>
          <p:cNvGrpSpPr/>
          <p:nvPr/>
        </p:nvGrpSpPr>
        <p:grpSpPr>
          <a:xfrm>
            <a:off x="2133600" y="3276600"/>
            <a:ext cx="3733799" cy="2590800"/>
            <a:chOff x="2514601" y="3276600"/>
            <a:chExt cx="3256364" cy="2438400"/>
          </a:xfrm>
        </p:grpSpPr>
        <p:sp>
          <p:nvSpPr>
            <p:cNvPr id="30" name="Circular Arrow 29"/>
            <p:cNvSpPr/>
            <p:nvPr/>
          </p:nvSpPr>
          <p:spPr>
            <a:xfrm rot="10800000">
              <a:off x="2514601" y="32766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5067300" y="4812202"/>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3</a:t>
              </a:r>
              <a:endParaRPr lang="en-US" sz="2500" dirty="0">
                <a:solidFill>
                  <a:schemeClr val="bg1">
                    <a:lumMod val="95000"/>
                  </a:schemeClr>
                </a:solidFill>
                <a:latin typeface="Bebas" pitchFamily="2" charset="0"/>
              </a:endParaRPr>
            </a:p>
          </p:txBody>
        </p:sp>
      </p:grpSp>
      <p:pic>
        <p:nvPicPr>
          <p:cNvPr id="32" name="Picture 4" descr="http://kids.wanpug.com/illust/illust418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4764" y="3609062"/>
            <a:ext cx="2231839" cy="3325138"/>
          </a:xfrm>
          <a:prstGeom prst="rect">
            <a:avLst/>
          </a:prstGeom>
          <a:noFill/>
          <a:extLst>
            <a:ext uri="{909E8E84-426E-40DD-AFC4-6F175D3DCCD1}">
              <a14:hiddenFill xmlns:a14="http://schemas.microsoft.com/office/drawing/2010/main">
                <a:solidFill>
                  <a:srgbClr val="FFFFFF"/>
                </a:solidFill>
              </a14:hiddenFill>
            </a:ext>
          </a:extLst>
        </p:spPr>
      </p:pic>
      <p:sp>
        <p:nvSpPr>
          <p:cNvPr id="34" name="Can 33"/>
          <p:cNvSpPr/>
          <p:nvPr/>
        </p:nvSpPr>
        <p:spPr>
          <a:xfrm>
            <a:off x="3514973" y="4083294"/>
            <a:ext cx="1171327" cy="1426044"/>
          </a:xfrm>
          <a:prstGeom prst="can">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solidFill>
                  <a:schemeClr val="bg1">
                    <a:lumMod val="95000"/>
                  </a:schemeClr>
                </a:solidFill>
                <a:latin typeface="Century Gothic" pitchFamily="34" charset="0"/>
              </a:rPr>
              <a:t>Server</a:t>
            </a:r>
            <a:endParaRPr lang="en-US" sz="2300" dirty="0">
              <a:solidFill>
                <a:schemeClr val="bg1">
                  <a:lumMod val="95000"/>
                </a:schemeClr>
              </a:solidFill>
              <a:latin typeface="Century Gothic" pitchFamily="34" charset="0"/>
            </a:endParaRPr>
          </a:p>
        </p:txBody>
      </p:sp>
      <p:sp>
        <p:nvSpPr>
          <p:cNvPr id="3" name="PB"/>
          <p:cNvSpPr/>
          <p:nvPr/>
        </p:nvSpPr>
        <p:spPr>
          <a:xfrm>
            <a:off x="0" y="6705600"/>
            <a:ext cx="32918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13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1245</TotalTime>
  <Words>1381</Words>
  <Application>Microsoft Office PowerPoint</Application>
  <PresentationFormat>On-screen Show (4:3)</PresentationFormat>
  <Paragraphs>273</Paragraphs>
  <Slides>27</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Century Gothic</vt:lpstr>
      <vt:lpstr>Wingdings</vt:lpstr>
      <vt:lpstr>Bebas</vt:lpstr>
      <vt:lpstr>Courier New</vt:lpstr>
      <vt:lpstr/>
      <vt:lpstr>Design   review   1</vt:lpstr>
      <vt:lpstr>overview</vt:lpstr>
      <vt:lpstr>Our Client</vt:lpstr>
      <vt:lpstr>Problem   Statement</vt:lpstr>
      <vt:lpstr>Solution   Overview</vt:lpstr>
      <vt:lpstr>PowerPoint Presentation</vt:lpstr>
      <vt:lpstr>Requirements   Elicitation</vt:lpstr>
      <vt:lpstr>Functional   requirements</vt:lpstr>
      <vt:lpstr>Functional   requirements</vt:lpstr>
      <vt:lpstr>Functional   requirements</vt:lpstr>
      <vt:lpstr>
  Non-Functional   Requirements</vt:lpstr>
      <vt:lpstr>Environmental    requirements</vt:lpstr>
      <vt:lpstr>PowerPoint Presentation</vt:lpstr>
      <vt:lpstr>Architecture   Overview</vt:lpstr>
      <vt:lpstr>Technology   Overview</vt:lpstr>
      <vt:lpstr>Key Functions</vt:lpstr>
      <vt:lpstr>Key Functions</vt:lpstr>
      <vt:lpstr>PowerPoint Presentation</vt:lpstr>
      <vt:lpstr>Localization</vt:lpstr>
      <vt:lpstr>localization</vt:lpstr>
      <vt:lpstr>Key   Risks</vt:lpstr>
      <vt:lpstr>Milestones</vt:lpstr>
      <vt:lpstr>Schedule</vt:lpstr>
      <vt:lpstr>Conclusion</vt:lpstr>
      <vt:lpstr>PowerPoint Presentation</vt:lpstr>
      <vt:lpstr>GOOgle   Maps   API</vt:lpstr>
      <vt:lpstr>Content   Filter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review 1 1/2</dc:title>
  <dc:creator>Kimi</dc:creator>
  <cp:lastModifiedBy>Chihiro</cp:lastModifiedBy>
  <cp:revision>432</cp:revision>
  <dcterms:modified xsi:type="dcterms:W3CDTF">2013-02-14T05:08:39Z</dcterms:modified>
</cp:coreProperties>
</file>